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38.xml" ContentType="application/vnd.openxmlformats-officedocument.presentationml.tags+xml"/>
  <Override PartName="/ppt/notesSlides/notesSlide1.xml" ContentType="application/vnd.openxmlformats-officedocument.presentationml.notesSlide+xml"/>
  <Override PartName="/ppt/tags/tag39.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40.xml" ContentType="application/vnd.openxmlformats-officedocument.presentationml.tags+xml"/>
  <Override PartName="/ppt/notesSlides/notesSlide14.xml" ContentType="application/vnd.openxmlformats-officedocument.presentationml.notesSlide+xml"/>
  <Override PartName="/ppt/tags/tag41.xml" ContentType="application/vnd.openxmlformats-officedocument.presentationml.tags+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344" r:id="rId4"/>
  </p:sldMasterIdLst>
  <p:notesMasterIdLst>
    <p:notesMasterId r:id="rId31"/>
  </p:notesMasterIdLst>
  <p:handoutMasterIdLst>
    <p:handoutMasterId r:id="rId32"/>
  </p:handoutMasterIdLst>
  <p:sldIdLst>
    <p:sldId id="2076137929" r:id="rId5"/>
    <p:sldId id="2076137930" r:id="rId6"/>
    <p:sldId id="1370" r:id="rId7"/>
    <p:sldId id="2076137911" r:id="rId8"/>
    <p:sldId id="1841" r:id="rId9"/>
    <p:sldId id="2076137927" r:id="rId10"/>
    <p:sldId id="336" r:id="rId11"/>
    <p:sldId id="268" r:id="rId12"/>
    <p:sldId id="9999" r:id="rId13"/>
    <p:sldId id="10010" r:id="rId14"/>
    <p:sldId id="2076136698" r:id="rId15"/>
    <p:sldId id="10000" r:id="rId16"/>
    <p:sldId id="10001" r:id="rId17"/>
    <p:sldId id="10002" r:id="rId18"/>
    <p:sldId id="10049" r:id="rId19"/>
    <p:sldId id="269" r:id="rId20"/>
    <p:sldId id="2076137931" r:id="rId21"/>
    <p:sldId id="9903" r:id="rId22"/>
    <p:sldId id="10022" r:id="rId23"/>
    <p:sldId id="10012" r:id="rId24"/>
    <p:sldId id="334" r:id="rId25"/>
    <p:sldId id="270" r:id="rId26"/>
    <p:sldId id="2076137925" r:id="rId27"/>
    <p:sldId id="264" r:id="rId28"/>
    <p:sldId id="1387" r:id="rId29"/>
    <p:sldId id="1386" r:id="rId30"/>
  </p:sldIdLst>
  <p:sldSz cx="12436475" cy="6994525"/>
  <p:notesSz cx="6858000" cy="9144000"/>
  <p:custDataLst>
    <p:tags r:id="rId33"/>
  </p:custDataLst>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0C8682EF-709C-4DD2-B11B-19E2D910C2A9}">
          <p14:sldIdLst>
            <p14:sldId id="2076137929"/>
            <p14:sldId id="2076137930"/>
          </p14:sldIdLst>
        </p14:section>
        <p14:section name="Main Section" id="{DBA7CB84-7B66-4E24-AC1A-2003CF831DC5}">
          <p14:sldIdLst>
            <p14:sldId id="1370"/>
            <p14:sldId id="2076137911"/>
            <p14:sldId id="1841"/>
            <p14:sldId id="2076137927"/>
            <p14:sldId id="336"/>
            <p14:sldId id="268"/>
            <p14:sldId id="9999"/>
            <p14:sldId id="10010"/>
            <p14:sldId id="2076136698"/>
            <p14:sldId id="10000"/>
            <p14:sldId id="10001"/>
            <p14:sldId id="10002"/>
            <p14:sldId id="10049"/>
            <p14:sldId id="269"/>
            <p14:sldId id="2076137931"/>
            <p14:sldId id="9903"/>
            <p14:sldId id="10022"/>
            <p14:sldId id="10012"/>
            <p14:sldId id="334"/>
            <p14:sldId id="270"/>
            <p14:sldId id="2076137925"/>
            <p14:sldId id="264"/>
            <p14:sldId id="1387"/>
            <p14:sldId id="1386"/>
          </p14:sldIdLst>
        </p14:section>
      </p14:sectionLst>
    </p:ext>
    <p:ext uri="{EFAFB233-063F-42B5-8137-9DF3F51BA10A}">
      <p15:sldGuideLst xmlns:p15="http://schemas.microsoft.com/office/powerpoint/2012/main">
        <p15:guide id="2" orient="horz" pos="4143">
          <p15:clr>
            <a:srgbClr val="A4A3A4"/>
          </p15:clr>
        </p15:guide>
        <p15:guide id="6" orient="horz" pos="4105">
          <p15:clr>
            <a:srgbClr val="A4A3A4"/>
          </p15:clr>
        </p15:guide>
        <p15:guide id="7" pos="3917"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FFFFFF"/>
    <a:srgbClr val="FF0066"/>
    <a:srgbClr val="00BCF2"/>
    <a:srgbClr val="F2F2F2"/>
    <a:srgbClr val="000000"/>
    <a:srgbClr val="B3EBFB"/>
    <a:srgbClr val="DADAD8"/>
    <a:srgbClr val="B4B4B4"/>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549C30-68C0-4ED7-86D5-FEDD8F9D2641}" v="2" dt="2020-03-27T16:56:45.2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58" autoAdjust="0"/>
    <p:restoredTop sz="59430" autoAdjust="0"/>
  </p:normalViewPr>
  <p:slideViewPr>
    <p:cSldViewPr>
      <p:cViewPr varScale="1">
        <p:scale>
          <a:sx n="69" d="100"/>
          <a:sy n="69" d="100"/>
        </p:scale>
        <p:origin x="126" y="66"/>
      </p:cViewPr>
      <p:guideLst>
        <p:guide orient="horz" pos="4143"/>
        <p:guide orient="horz" pos="4105"/>
        <p:guide pos="3917"/>
      </p:guideLst>
    </p:cSldViewPr>
  </p:slideViewPr>
  <p:outlineViewPr>
    <p:cViewPr>
      <p:scale>
        <a:sx n="33" d="100"/>
        <a:sy n="33" d="100"/>
      </p:scale>
      <p:origin x="0" y="-4872"/>
    </p:cViewPr>
  </p:outlineViewPr>
  <p:notesTextViewPr>
    <p:cViewPr>
      <p:scale>
        <a:sx n="3" d="2"/>
        <a:sy n="3" d="2"/>
      </p:scale>
      <p:origin x="0" y="0"/>
    </p:cViewPr>
  </p:notesTextViewPr>
  <p:sorterViewPr>
    <p:cViewPr varScale="1">
      <p:scale>
        <a:sx n="100" d="100"/>
        <a:sy n="100" d="100"/>
      </p:scale>
      <p:origin x="0" y="0"/>
    </p:cViewPr>
  </p:sorterViewPr>
  <p:notesViewPr>
    <p:cSldViewPr showGuides="1">
      <p:cViewPr varScale="1">
        <p:scale>
          <a:sx n="84" d="100"/>
          <a:sy n="84" d="100"/>
        </p:scale>
        <p:origin x="3828"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gs" Target="tags/tag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77F5F5C-3124-48E9-B6C7-8A079B7D71F5}" type="datetime8">
              <a:rPr lang="en-US" smtClean="0">
                <a:latin typeface="Segoe UI" pitchFamily="34" charset="0"/>
              </a:rPr>
              <a:t>4/29/2020 12:41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eg>
</file>

<file path=ppt/media/image12.png>
</file>

<file path=ppt/media/image13.svg>
</file>

<file path=ppt/media/image14.png>
</file>

<file path=ppt/media/image15.svg>
</file>

<file path=ppt/media/image16.png>
</file>

<file path=ppt/media/image17.jpeg>
</file>

<file path=ppt/media/image18.jpeg>
</file>

<file path=ppt/media/image2.jpg>
</file>

<file path=ppt/media/image3.png>
</file>

<file path=ppt/media/image4.jp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9C601B9-5273-467A-8E48-EC9939578C8F}" type="datetime8">
              <a:rPr lang="en-US" smtClean="0"/>
              <a:t>4/29/2020 12:40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ocs.microsoft.com/en-us/azure/sql-data-warehouse/sql-data-warehouse-tables-temporary"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4/29/2020 12:40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4052935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Clustered </a:t>
            </a:r>
            <a:r>
              <a:rPr lang="en-US" sz="1200" b="1" i="0" kern="1200" dirty="0" err="1">
                <a:solidFill>
                  <a:schemeClr val="tx1"/>
                </a:solidFill>
                <a:effectLst/>
                <a:latin typeface="+mn-lt"/>
                <a:ea typeface="+mn-ea"/>
                <a:cs typeface="+mn-cs"/>
              </a:rPr>
              <a:t>columnstore</a:t>
            </a:r>
            <a:r>
              <a:rPr lang="en-US" sz="1200" b="1" i="0" kern="1200" dirty="0">
                <a:solidFill>
                  <a:schemeClr val="tx1"/>
                </a:solidFill>
                <a:effectLst/>
                <a:latin typeface="+mn-lt"/>
                <a:ea typeface="+mn-ea"/>
                <a:cs typeface="+mn-cs"/>
              </a:rPr>
              <a:t> indexes</a:t>
            </a:r>
          </a:p>
          <a:p>
            <a:r>
              <a:rPr lang="en-US" sz="1200" b="0" i="0" kern="1200" dirty="0">
                <a:solidFill>
                  <a:schemeClr val="tx1"/>
                </a:solidFill>
                <a:effectLst/>
                <a:latin typeface="+mn-lt"/>
                <a:ea typeface="+mn-ea"/>
                <a:cs typeface="+mn-cs"/>
              </a:rPr>
              <a:t>By default, SQL Data Warehouse creates a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index when no index options are specified on a table.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tables offer both the highest level of data compression as well as the best overall query performance.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tables will generally outperform clustered index or heap tables and are usually the best choice for large tables. For these reasons,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is the best place to start when you are unsure of how to index your table.</a:t>
            </a:r>
          </a:p>
          <a:p>
            <a:r>
              <a:rPr lang="en-US" sz="1200" b="0" i="0" kern="1200" dirty="0">
                <a:solidFill>
                  <a:schemeClr val="tx1"/>
                </a:solidFill>
                <a:effectLst/>
                <a:latin typeface="+mn-lt"/>
                <a:ea typeface="+mn-ea"/>
                <a:cs typeface="+mn-cs"/>
              </a:rPr>
              <a:t>There are a few scenarios where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may not be a good option:</a:t>
            </a:r>
          </a:p>
          <a:p>
            <a:pPr marL="171450" indent="-171450">
              <a:buFont typeface="Arial" panose="020B0604020202020204" pitchFamily="34" charset="0"/>
              <a:buChar char="•"/>
            </a:pP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tables do not support varchar(max), </a:t>
            </a:r>
            <a:r>
              <a:rPr lang="en-US" sz="1200" b="0" i="0" kern="1200" dirty="0" err="1">
                <a:solidFill>
                  <a:schemeClr val="tx1"/>
                </a:solidFill>
                <a:effectLst/>
                <a:latin typeface="+mn-lt"/>
                <a:ea typeface="+mn-ea"/>
                <a:cs typeface="+mn-cs"/>
              </a:rPr>
              <a:t>nvarchar</a:t>
            </a:r>
            <a:r>
              <a:rPr lang="en-US" sz="1200" b="0" i="0" kern="1200" dirty="0">
                <a:solidFill>
                  <a:schemeClr val="tx1"/>
                </a:solidFill>
                <a:effectLst/>
                <a:latin typeface="+mn-lt"/>
                <a:ea typeface="+mn-ea"/>
                <a:cs typeface="+mn-cs"/>
              </a:rPr>
              <a:t>(max) and </a:t>
            </a:r>
            <a:r>
              <a:rPr lang="en-US" sz="1200" b="0" i="0" kern="1200" dirty="0" err="1">
                <a:solidFill>
                  <a:schemeClr val="tx1"/>
                </a:solidFill>
                <a:effectLst/>
                <a:latin typeface="+mn-lt"/>
                <a:ea typeface="+mn-ea"/>
                <a:cs typeface="+mn-cs"/>
              </a:rPr>
              <a:t>varbinary</a:t>
            </a:r>
            <a:r>
              <a:rPr lang="en-US" sz="1200" b="0" i="0" kern="1200" dirty="0">
                <a:solidFill>
                  <a:schemeClr val="tx1"/>
                </a:solidFill>
                <a:effectLst/>
                <a:latin typeface="+mn-lt"/>
                <a:ea typeface="+mn-ea"/>
                <a:cs typeface="+mn-cs"/>
              </a:rPr>
              <a:t>(max). Consider heap or clustered index instead.</a:t>
            </a:r>
          </a:p>
          <a:p>
            <a:pPr marL="171450" indent="-171450">
              <a:buFont typeface="Arial" panose="020B0604020202020204" pitchFamily="34" charset="0"/>
              <a:buChar char="•"/>
            </a:pP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tables may be less efficient for transient data. Consider heap and perhaps even temporary tables.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Small tables with less than 100 million rows. Consider heap tables.</a:t>
            </a:r>
          </a:p>
          <a:p>
            <a:endParaRPr lang="en-US" sz="1200" b="0"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Clustered and </a:t>
            </a:r>
            <a:r>
              <a:rPr lang="en-US" sz="1200" b="1" i="0" kern="1200" dirty="0" err="1">
                <a:solidFill>
                  <a:schemeClr val="tx1"/>
                </a:solidFill>
                <a:effectLst/>
                <a:latin typeface="+mn-lt"/>
                <a:ea typeface="+mn-ea"/>
                <a:cs typeface="+mn-cs"/>
              </a:rPr>
              <a:t>nonclustered</a:t>
            </a:r>
            <a:r>
              <a:rPr lang="en-US" sz="1200" b="1" i="0" kern="1200" dirty="0">
                <a:solidFill>
                  <a:schemeClr val="tx1"/>
                </a:solidFill>
                <a:effectLst/>
                <a:latin typeface="+mn-lt"/>
                <a:ea typeface="+mn-ea"/>
                <a:cs typeface="+mn-cs"/>
              </a:rPr>
              <a:t> indexes</a:t>
            </a:r>
          </a:p>
          <a:p>
            <a:r>
              <a:rPr lang="en-US" sz="1200" b="0" i="0" kern="1200" dirty="0">
                <a:solidFill>
                  <a:schemeClr val="tx1"/>
                </a:solidFill>
                <a:effectLst/>
                <a:latin typeface="+mn-lt"/>
                <a:ea typeface="+mn-ea"/>
                <a:cs typeface="+mn-cs"/>
              </a:rPr>
              <a:t>Clustered indexes may outperform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tables when a single row needs to be quickly retrieved. For queries where a single or very few row lookup is required to performance with extreme speed, consider a cluster index or </a:t>
            </a:r>
            <a:r>
              <a:rPr lang="en-US" sz="1200" b="0" i="0" kern="1200" dirty="0" err="1">
                <a:solidFill>
                  <a:schemeClr val="tx1"/>
                </a:solidFill>
                <a:effectLst/>
                <a:latin typeface="+mn-lt"/>
                <a:ea typeface="+mn-ea"/>
                <a:cs typeface="+mn-cs"/>
              </a:rPr>
              <a:t>nonclustered</a:t>
            </a:r>
            <a:r>
              <a:rPr lang="en-US" sz="1200" b="0" i="0" kern="1200" dirty="0">
                <a:solidFill>
                  <a:schemeClr val="tx1"/>
                </a:solidFill>
                <a:effectLst/>
                <a:latin typeface="+mn-lt"/>
                <a:ea typeface="+mn-ea"/>
                <a:cs typeface="+mn-cs"/>
              </a:rPr>
              <a:t> secondary index. The disadvantage to using a clustered index is that only queries that benefit are the ones that use a highly selective filter on the clustered index column. To improve filter on other columns a </a:t>
            </a:r>
            <a:r>
              <a:rPr lang="en-US" sz="1200" b="0" i="0" kern="1200" dirty="0" err="1">
                <a:solidFill>
                  <a:schemeClr val="tx1"/>
                </a:solidFill>
                <a:effectLst/>
                <a:latin typeface="+mn-lt"/>
                <a:ea typeface="+mn-ea"/>
                <a:cs typeface="+mn-cs"/>
              </a:rPr>
              <a:t>nonclustered</a:t>
            </a:r>
            <a:r>
              <a:rPr lang="en-US" sz="1200" b="0" i="0" kern="1200" dirty="0">
                <a:solidFill>
                  <a:schemeClr val="tx1"/>
                </a:solidFill>
                <a:effectLst/>
                <a:latin typeface="+mn-lt"/>
                <a:ea typeface="+mn-ea"/>
                <a:cs typeface="+mn-cs"/>
              </a:rPr>
              <a:t> index can be added to other columns. However, each index which is added to a table adds both space and processing time to loads.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Heap tables</a:t>
            </a:r>
          </a:p>
          <a:p>
            <a:r>
              <a:rPr lang="en-US" sz="1200" b="0" i="0" kern="1200" dirty="0">
                <a:solidFill>
                  <a:schemeClr val="tx1"/>
                </a:solidFill>
                <a:effectLst/>
                <a:latin typeface="+mn-lt"/>
                <a:ea typeface="+mn-ea"/>
                <a:cs typeface="+mn-cs"/>
              </a:rPr>
              <a:t>When you are temporarily landing data on SQL Data Warehouse, you may find that using a heap table makes the overall process faster. This is because loads to heaps are faster than to index tables and in some cases the subsequent read can be done from cache. If you are loading data only to stage it before running more transformations, loading the table to heap table is much faster than loading the data to a clustered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 In addition, loading data to a </a:t>
            </a:r>
            <a:r>
              <a:rPr lang="en-US" sz="1200" b="0" i="0" u="sng" kern="1200" dirty="0">
                <a:solidFill>
                  <a:schemeClr val="tx1"/>
                </a:solidFill>
                <a:effectLst/>
                <a:latin typeface="+mn-lt"/>
                <a:ea typeface="+mn-ea"/>
                <a:cs typeface="+mn-cs"/>
                <a:hlinkClick r:id="rId3"/>
              </a:rPr>
              <a:t>temporary table</a:t>
            </a:r>
            <a:r>
              <a:rPr lang="en-US" sz="1200" b="0" i="0" kern="1200" dirty="0">
                <a:solidFill>
                  <a:schemeClr val="tx1"/>
                </a:solidFill>
                <a:effectLst/>
                <a:latin typeface="+mn-lt"/>
                <a:ea typeface="+mn-ea"/>
                <a:cs typeface="+mn-cs"/>
              </a:rPr>
              <a:t> loads faster than loading a table to permanent storage.</a:t>
            </a:r>
          </a:p>
          <a:p>
            <a:r>
              <a:rPr lang="en-US" sz="1200" b="0" i="0" kern="1200" dirty="0">
                <a:solidFill>
                  <a:schemeClr val="tx1"/>
                </a:solidFill>
                <a:effectLst/>
                <a:latin typeface="+mn-lt"/>
                <a:ea typeface="+mn-ea"/>
                <a:cs typeface="+mn-cs"/>
              </a:rPr>
              <a:t>For small lookup tables, less than 100 million rows, often heap tables make sense. Cluster </a:t>
            </a:r>
            <a:r>
              <a:rPr lang="en-US" sz="1200" b="0" i="0" kern="1200" dirty="0" err="1">
                <a:solidFill>
                  <a:schemeClr val="tx1"/>
                </a:solidFill>
                <a:effectLst/>
                <a:latin typeface="+mn-lt"/>
                <a:ea typeface="+mn-ea"/>
                <a:cs typeface="+mn-cs"/>
              </a:rPr>
              <a:t>columnstore</a:t>
            </a:r>
            <a:r>
              <a:rPr lang="en-US" sz="1200" b="0" i="0" kern="1200" dirty="0">
                <a:solidFill>
                  <a:schemeClr val="tx1"/>
                </a:solidFill>
                <a:effectLst/>
                <a:latin typeface="+mn-lt"/>
                <a:ea typeface="+mn-ea"/>
                <a:cs typeface="+mn-cs"/>
              </a:rPr>
              <a:t> tables begin to achieve optimal compression once there is more than 100 million rows.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Source: https://docs.microsoft.com/en-us/azure/sql-data-warehouse/sql-data-warehouse-tables-index</a:t>
            </a: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52573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Format slide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38015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Formatting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400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Their sales transaction dataset exceeds a billion rows. For their downstream reporting queries, they need to be able to join, project and filter these rows in no longer than 10s of seconds. WWI is concerned their data is just too big to do this.</a:t>
            </a:r>
          </a:p>
          <a:p>
            <a:endParaRPr lang="en-US" sz="1200" b="1"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What specific indexing techniques should they use to reach this kind of performance for their fact tables? Why?</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Clustered Columnstore Indexes. As they offer the highest level of data compression and best overall query performance, columnstore indexes are usually the best choice for large tables such as fact tables.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Would you recommend the same approach for tables they have with less than 100 million rows?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No. For "small" tables with less than 100 million rows, they should consider Heap tables.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How should they configure indexes on their smaller lookup tables (e.g., those that contain store names and addresses)?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They should consider using Heap tables. For small lookup tables, less than 100 million rows, often heap tables make sense. Cluster columnstore tables begin to achieve optimal compression once there is more than 100 million rows.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What would you suggest for their larger lookup tables that are used just for point lookups that retrieve only a single row? How could they makes these more flexible so that queries filtering against different sets of columns would still yield efficient lookups?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Use clustered indexes. Clustered indexes may outperform clustered columnstore tables when a single row needs to be quickly retrieved. For queries where a single or a very few number of rows to lookup is required to perform with extreme speed, consider a clustered index or non-clustered secondary index.</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disadvantage to using a clustered index is that the only queries that benefit are the ones that use a highly selective filter on the clustered index column. To improve filter performance on other columns, a non-clustered index can be added to other columns.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However, be aware that each index which is added to a table adds both space and processing time to data loads.</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What should they use for the fastest loading of staging tables?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 heap table. If you are loading data only to stage it before running more transformations, loading the table to heap table is much faster than loading the data to a clustered columnstore table.</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 temporary table. Loading data to a temporary table loads faster than loading a table to permanent storage.</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27956255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4/29/2020 12:40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1484181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330D77EC-7210-4A9C-B813-11969CCBFAFC}" type="datetime8">
              <a:rPr lang="en-US" smtClean="0">
                <a:solidFill>
                  <a:prstClr val="black"/>
                </a:solidFill>
              </a:rPr>
              <a:t>4/29/2020 12:40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26</a:t>
            </a:fld>
            <a:endParaRPr lang="en-US" dirty="0">
              <a:solidFill>
                <a:prstClr val="black"/>
              </a:solidFill>
            </a:endParaRPr>
          </a:p>
        </p:txBody>
      </p:sp>
      <p:sp>
        <p:nvSpPr>
          <p:cNvPr id="8" name="Footer Placeholder 7"/>
          <p:cNvSpPr>
            <a:spLocks noGrp="1"/>
          </p:cNvSpPr>
          <p:nvPr>
            <p:ph type="ftr" sz="quarter" idx="14"/>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945087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79C601B9-5273-467A-8E48-EC9939578C8F}" type="datetime8">
              <a:rPr lang="en-US" smtClean="0"/>
              <a:t>4/29/2020 12:40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561559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Their downstream reports are used by many users, which often means the same query is being executed repeatedly against data that does not change that often. What can WWI to improve the performance of these types of queries? How does this approach work when the underlying data changes?</a:t>
            </a:r>
          </a:p>
          <a:p>
            <a:endParaRPr lang="en-US" sz="1200" b="1"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They should consider result-set caching.</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Cache the results of a query in provisioned Azure Synapse SQL Pool storage. This enables interactive response times for repetitive queries against tables with infrequent data changes.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result-set cache persists even if SQL pool is paused and resumed later.</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Query cache is invalidated and refreshed when underlying table data or query code changes.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Result cache is evicted regularly based on a time-aware least recently used algorithm (TLRU).</a:t>
            </a:r>
          </a:p>
        </p:txBody>
      </p:sp>
      <p:sp>
        <p:nvSpPr>
          <p:cNvPr id="4" name="Slide Number Placeholder 3"/>
          <p:cNvSpPr>
            <a:spLocks noGrp="1"/>
          </p:cNvSpPr>
          <p:nvPr>
            <p:ph type="sldNum" sz="quarter" idx="5"/>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37898583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Result-set caching</a:t>
            </a:r>
          </a:p>
          <a:p>
            <a:pPr marL="171450" indent="-171450">
              <a:buFont typeface="Arial" panose="020B0604020202020204" pitchFamily="34" charset="0"/>
              <a:buChar char="•"/>
            </a:pPr>
            <a:r>
              <a:rPr lang="en-US" b="0" dirty="0"/>
              <a:t>The maximum size of the result-set cache is 1TB</a:t>
            </a:r>
          </a:p>
          <a:p>
            <a:pPr marL="171450" indent="-171450">
              <a:buFont typeface="Arial" panose="020B0604020202020204" pitchFamily="34" charset="0"/>
              <a:buChar char="•"/>
            </a:pPr>
            <a:r>
              <a:rPr lang="en-US" dirty="0"/>
              <a:t>Query results are persisted for a maximum of 48 hours but can be evicted earlier to save space based on the least recently used result</a:t>
            </a:r>
          </a:p>
          <a:p>
            <a:pPr marL="171450" indent="-171450">
              <a:buFont typeface="Arial" panose="020B0604020202020204" pitchFamily="34" charset="0"/>
              <a:buChar char="•"/>
            </a:pPr>
            <a:r>
              <a:rPr lang="en-US" dirty="0"/>
              <a:t>Disabled on DW by default unless turned on at a session level or the entire database level</a:t>
            </a:r>
          </a:p>
          <a:p>
            <a:pPr marL="171450" indent="-171450">
              <a:buFont typeface="Arial" panose="020B0604020202020204" pitchFamily="34" charset="0"/>
              <a:buChar char="•"/>
            </a:pPr>
            <a:r>
              <a:rPr lang="en-US" dirty="0"/>
              <a:t>Additional storage costs are incurred by caching query result sets</a:t>
            </a:r>
          </a:p>
          <a:p>
            <a:pPr marL="171450" indent="-171450">
              <a:buFont typeface="Arial" panose="020B0604020202020204" pitchFamily="34" charset="0"/>
              <a:buChar char="•"/>
            </a:pPr>
            <a:r>
              <a:rPr lang="en-US" dirty="0"/>
              <a:t>Check the </a:t>
            </a:r>
            <a:r>
              <a:rPr lang="en-US" b="1" dirty="0" err="1"/>
              <a:t>is_result_set_caching</a:t>
            </a:r>
            <a:r>
              <a:rPr lang="en-US" b="1" dirty="0"/>
              <a:t> </a:t>
            </a:r>
            <a:r>
              <a:rPr lang="en-US" b="0" dirty="0"/>
              <a:t>column in the </a:t>
            </a:r>
            <a:r>
              <a:rPr lang="en-US" b="1" dirty="0" err="1"/>
              <a:t>sys.databases</a:t>
            </a:r>
            <a:r>
              <a:rPr lang="en-US" b="0" dirty="0"/>
              <a:t> DMV to show the result-set caching setting for a database</a:t>
            </a:r>
          </a:p>
          <a:p>
            <a:pPr marL="171450" indent="-171450">
              <a:buFont typeface="Arial" panose="020B0604020202020204" pitchFamily="34" charset="0"/>
              <a:buChar char="•"/>
            </a:pPr>
            <a:r>
              <a:rPr lang="en-US" b="0" dirty="0"/>
              <a:t>Users can tell if a query was executed with a result cache hit or miss by querying </a:t>
            </a:r>
            <a:r>
              <a:rPr lang="en-US" b="1" dirty="0" err="1"/>
              <a:t>sys.pdw_request_steps</a:t>
            </a:r>
            <a:r>
              <a:rPr lang="en-US" b="1" dirty="0"/>
              <a:t> </a:t>
            </a:r>
            <a:r>
              <a:rPr lang="en-US" b="0" dirty="0"/>
              <a:t>for commands where value is like </a:t>
            </a:r>
            <a:r>
              <a:rPr lang="en-US" b="1" dirty="0"/>
              <a:t>‘%</a:t>
            </a:r>
            <a:r>
              <a:rPr lang="en-US" b="1" dirty="0" err="1"/>
              <a:t>DWResultCacheDb</a:t>
            </a:r>
            <a:r>
              <a:rPr lang="en-US" b="1" dirty="0"/>
              <a: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70467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Result-set caching</a:t>
            </a:r>
          </a:p>
          <a:p>
            <a:pPr marL="171450" indent="-171450">
              <a:buFont typeface="Arial" panose="020B0604020202020204" pitchFamily="34" charset="0"/>
              <a:buChar char="•"/>
            </a:pPr>
            <a:r>
              <a:rPr lang="en-US" b="0" dirty="0"/>
              <a:t>The maximum size of the result-set cache is 1TB</a:t>
            </a:r>
          </a:p>
          <a:p>
            <a:pPr marL="171450" indent="-171450">
              <a:buFont typeface="Arial" panose="020B0604020202020204" pitchFamily="34" charset="0"/>
              <a:buChar char="•"/>
            </a:pPr>
            <a:r>
              <a:rPr lang="en-US" dirty="0"/>
              <a:t>Query results are persisted for a maximum of 48 hours but can be evicted earlier to save space based on the least recently used result</a:t>
            </a:r>
          </a:p>
          <a:p>
            <a:pPr marL="171450" indent="-171450">
              <a:buFont typeface="Arial" panose="020B0604020202020204" pitchFamily="34" charset="0"/>
              <a:buChar char="•"/>
            </a:pPr>
            <a:r>
              <a:rPr lang="en-US" dirty="0"/>
              <a:t>Disabled on DW by default unless turned on at a session level or the entire database level</a:t>
            </a:r>
          </a:p>
          <a:p>
            <a:pPr marL="171450" indent="-171450">
              <a:buFont typeface="Arial" panose="020B0604020202020204" pitchFamily="34" charset="0"/>
              <a:buChar char="•"/>
            </a:pPr>
            <a:r>
              <a:rPr lang="en-US" dirty="0"/>
              <a:t>Additional storage costs are incurred by caching query result sets</a:t>
            </a:r>
          </a:p>
          <a:p>
            <a:pPr marL="171450" indent="-171450">
              <a:buFont typeface="Arial" panose="020B0604020202020204" pitchFamily="34" charset="0"/>
              <a:buChar char="•"/>
            </a:pPr>
            <a:r>
              <a:rPr lang="en-US" dirty="0"/>
              <a:t>Check the </a:t>
            </a:r>
            <a:r>
              <a:rPr lang="en-US" b="1" dirty="0" err="1"/>
              <a:t>is_result_set_caching</a:t>
            </a:r>
            <a:r>
              <a:rPr lang="en-US" b="1" dirty="0"/>
              <a:t> </a:t>
            </a:r>
            <a:r>
              <a:rPr lang="en-US" b="0" dirty="0"/>
              <a:t>column in the </a:t>
            </a:r>
            <a:r>
              <a:rPr lang="en-US" b="1" dirty="0" err="1"/>
              <a:t>sys.databases</a:t>
            </a:r>
            <a:r>
              <a:rPr lang="en-US" b="0" dirty="0"/>
              <a:t> DMV to show the result-set caching setting for a database</a:t>
            </a:r>
          </a:p>
          <a:p>
            <a:pPr marL="171450" indent="-171450">
              <a:buFont typeface="Arial" panose="020B0604020202020204" pitchFamily="34" charset="0"/>
              <a:buChar char="•"/>
            </a:pPr>
            <a:r>
              <a:rPr lang="en-US" b="0" dirty="0"/>
              <a:t>Users can tell if a query was executed with a result cache hit or miss by querying </a:t>
            </a:r>
            <a:r>
              <a:rPr lang="en-US" b="1" dirty="0" err="1"/>
              <a:t>sys.pdw_request_steps</a:t>
            </a:r>
            <a:r>
              <a:rPr lang="en-US" b="1" dirty="0"/>
              <a:t> </a:t>
            </a:r>
            <a:r>
              <a:rPr lang="en-US" b="0" dirty="0"/>
              <a:t>for commands where value is like </a:t>
            </a:r>
            <a:r>
              <a:rPr lang="en-US" b="1" dirty="0"/>
              <a:t>‘%</a:t>
            </a:r>
            <a:r>
              <a:rPr lang="en-US" b="1" dirty="0" err="1"/>
              <a:t>DWResultCacheDb</a:t>
            </a:r>
            <a:r>
              <a:rPr lang="en-US" b="1" dirty="0"/>
              <a: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56265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Current Limitations:</a:t>
            </a:r>
          </a:p>
          <a:p>
            <a:pPr marL="171450" indent="-171450">
              <a:buFont typeface="Arial" panose="020B0604020202020204" pitchFamily="34" charset="0"/>
              <a:buChar char="•"/>
            </a:pPr>
            <a:r>
              <a:rPr lang="en-US" b="0" dirty="0"/>
              <a:t>If MIN/MAX aggregates are used in the SELECT list, the indexed view will automatically be disabled when UPDATE and DELETE occur in the referenced base tables. Run ALTER INDEX with REBUILD to re-enable the indexed view</a:t>
            </a:r>
          </a:p>
          <a:p>
            <a:pPr marL="171450" indent="-171450">
              <a:buFont typeface="Arial" panose="020B0604020202020204" pitchFamily="34" charset="0"/>
              <a:buChar char="•"/>
            </a:pPr>
            <a:r>
              <a:rPr lang="en-US" b="0" dirty="0"/>
              <a:t>Only INNER JOIN is supported</a:t>
            </a:r>
          </a:p>
          <a:p>
            <a:pPr marL="171450" indent="-171450">
              <a:buFont typeface="Arial" panose="020B0604020202020204" pitchFamily="34" charset="0"/>
              <a:buChar char="•"/>
            </a:pPr>
            <a:r>
              <a:rPr lang="en-US" b="0" dirty="0"/>
              <a:t>Only HASH and ROUND_ROBIN distributions are supported</a:t>
            </a:r>
          </a:p>
          <a:p>
            <a:pPr marL="171450" indent="-171450">
              <a:buFont typeface="Arial" panose="020B0604020202020204" pitchFamily="34" charset="0"/>
              <a:buChar char="•"/>
            </a:pPr>
            <a:r>
              <a:rPr lang="en-US" b="0" dirty="0"/>
              <a:t>Only CLUSTERED COLUMNSTORE INDEX is supported</a:t>
            </a:r>
          </a:p>
          <a:p>
            <a:pPr marL="171450" indent="-171450">
              <a:buFont typeface="Arial" panose="020B0604020202020204" pitchFamily="34" charset="0"/>
              <a:buChar char="•"/>
            </a:pPr>
            <a:r>
              <a:rPr lang="en-US" b="0" dirty="0"/>
              <a:t>ALTER VIEW is not supported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9932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60355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93554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D5314FB-40E1-401E-A72F-D4D7E8FBD28D}" type="slidenum">
              <a:rPr kumimoji="0" lang="en-US" sz="18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04382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5.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6.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7.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8.xml"/></Relationships>
</file>

<file path=ppt/slideLayouts/_rels/slideLayout2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9.xml"/></Relationships>
</file>

<file path=ppt/slideLayouts/_rels/slideLayout2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0.xml"/></Relationships>
</file>

<file path=ppt/slideLayouts/_rels/slideLayout2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slideMaster" Target="../slideMasters/slideMaster1.xml"/><Relationship Id="rId1" Type="http://schemas.openxmlformats.org/officeDocument/2006/relationships/tags" Target="../tags/tag5.xml"/><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Master" Target="../slideMasters/slideMaster1.xml"/><Relationship Id="rId1" Type="http://schemas.openxmlformats.org/officeDocument/2006/relationships/tags" Target="../tags/tag32.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Master" Target="../slideMasters/slideMaster1.xml"/><Relationship Id="rId1" Type="http://schemas.openxmlformats.org/officeDocument/2006/relationships/tags" Target="../tags/tag33.xml"/><Relationship Id="rId4" Type="http://schemas.openxmlformats.org/officeDocument/2006/relationships/image" Target="../media/image8.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34.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35.xml"/></Relationships>
</file>

<file path=ppt/slideLayouts/_rels/slideLayout3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7.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Master" Target="../slideMasters/slideMaster1.xml"/><Relationship Id="rId1" Type="http://schemas.openxmlformats.org/officeDocument/2006/relationships/tags" Target="../tags/tag10.xml"/><Relationship Id="rId5" Type="http://schemas.openxmlformats.org/officeDocument/2006/relationships/image" Target="../media/image4.jpg"/><Relationship Id="rId4"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55545EB-71E1-401B-B531-F6016DD932B0}"/>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12" name="Rectangle 11">
            <a:extLst>
              <a:ext uri="{FF2B5EF4-FFF2-40B4-BE49-F238E27FC236}">
                <a16:creationId xmlns:a16="http://schemas.microsoft.com/office/drawing/2014/main" id="{C81ED2A3-3EAF-45F7-82D9-1EE8A771A339}"/>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8812858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sz="quarter" idx="10"/>
          </p:nvPr>
        </p:nvSpPr>
        <p:spPr>
          <a:xfrm>
            <a:off x="595915" y="1464074"/>
            <a:ext cx="11239464" cy="1644874"/>
          </a:xfrm>
        </p:spPr>
        <p:txBody>
          <a:bodyPr/>
          <a:lstStyle>
            <a:lvl1pPr>
              <a:defRPr>
                <a:latin typeface="+mj-lt"/>
              </a:defRPr>
            </a:lvl1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32618276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95914"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525448" y="1463669"/>
            <a:ext cx="5316593" cy="1682523"/>
          </a:xfrm>
        </p:spPr>
        <p:txBody>
          <a:bodyPr wrap="square">
            <a:spAutoFit/>
          </a:bodyPr>
          <a:lstStyle>
            <a:lvl1pPr marL="0" indent="0">
              <a:spcBef>
                <a:spcPts val="1248"/>
              </a:spcBef>
              <a:buClr>
                <a:schemeClr val="tx1"/>
              </a:buClr>
              <a:buFont typeface="Wingdings" panose="05000000000000000000" pitchFamily="2" charset="2"/>
              <a:buNone/>
              <a:defRPr sz="2856" b="0">
                <a:latin typeface="+mj-lt"/>
                <a:cs typeface="Segoe UI Semilight" panose="020B0402040204020203" pitchFamily="34" charset="0"/>
              </a:defRPr>
            </a:lvl1pPr>
            <a:lvl2pPr marL="260674" indent="0">
              <a:buFont typeface="Wingdings" panose="05000000000000000000" pitchFamily="2" charset="2"/>
              <a:buNone/>
              <a:defRPr sz="2040" b="0"/>
            </a:lvl2pPr>
            <a:lvl3pPr marL="459822" indent="0">
              <a:buFont typeface="Wingdings" panose="05000000000000000000" pitchFamily="2" charset="2"/>
              <a:buNone/>
              <a:tabLst/>
              <a:defRPr sz="1632" b="0"/>
            </a:lvl3pPr>
            <a:lvl4pPr marL="665446" indent="0">
              <a:buFont typeface="Wingdings" panose="05000000000000000000" pitchFamily="2" charset="2"/>
              <a:buNone/>
              <a:defRPr sz="1428" b="0"/>
            </a:lvl4pPr>
            <a:lvl5pPr marL="871071" indent="0">
              <a:buFont typeface="Wingdings" panose="05000000000000000000" pitchFamily="2" charset="2"/>
              <a:buNone/>
              <a:tabLst/>
              <a:defRPr sz="1428"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11773885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595914"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518045" y="1466097"/>
            <a:ext cx="5316593" cy="1617879"/>
          </a:xfrm>
        </p:spPr>
        <p:txBody>
          <a:bodyPr wrap="square">
            <a:spAutoFit/>
          </a:bodyPr>
          <a:lstStyle>
            <a:lvl1pPr marL="236387" indent="-236387">
              <a:spcBef>
                <a:spcPts val="1248"/>
              </a:spcBef>
              <a:buClr>
                <a:schemeClr val="tx1"/>
              </a:buClr>
              <a:buFont typeface="Wingdings" panose="05000000000000000000" pitchFamily="2" charset="2"/>
              <a:buChar char=""/>
              <a:defRPr sz="2800" b="0">
                <a:latin typeface="+mj-lt"/>
                <a:cs typeface="Segoe UI Semilight" panose="020B0402040204020203" pitchFamily="34" charset="0"/>
              </a:defRPr>
            </a:lvl1pPr>
            <a:lvl2pPr marL="435536" indent="-174862">
              <a:buFont typeface="Wingdings" panose="05000000000000000000" pitchFamily="2" charset="2"/>
              <a:buChar char=""/>
              <a:defRPr sz="2000" b="0"/>
            </a:lvl2pPr>
            <a:lvl3pPr marL="652494" indent="-192672">
              <a:buFont typeface="Wingdings" panose="05000000000000000000" pitchFamily="2" charset="2"/>
              <a:buChar char=""/>
              <a:tabLst/>
              <a:defRPr sz="1600" b="0"/>
            </a:lvl3pPr>
            <a:lvl4pPr marL="845166" indent="-179720">
              <a:buFont typeface="Wingdings" panose="05000000000000000000" pitchFamily="2" charset="2"/>
              <a:buChar char=""/>
              <a:defRPr sz="1400" b="0"/>
            </a:lvl4pPr>
            <a:lvl5pPr marL="1044314" indent="-173243">
              <a:buFont typeface="Wingdings" panose="05000000000000000000" pitchFamily="2" charset="2"/>
              <a:buChar char=""/>
              <a:tabLst/>
              <a:defRPr sz="1400" b="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46636930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Tree>
    <p:custDataLst>
      <p:tags r:id="rId1"/>
    </p:custDataLst>
    <p:extLst>
      <p:ext uri="{BB962C8B-B14F-4D97-AF65-F5344CB8AC3E}">
        <p14:creationId xmlns:p14="http://schemas.microsoft.com/office/powerpoint/2010/main" val="3346604168"/>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Tree>
    <p:custDataLst>
      <p:tags r:id="rId1"/>
    </p:custDataLst>
    <p:extLst>
      <p:ext uri="{BB962C8B-B14F-4D97-AF65-F5344CB8AC3E}">
        <p14:creationId xmlns:p14="http://schemas.microsoft.com/office/powerpoint/2010/main" val="344093315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95915" y="183314"/>
            <a:ext cx="5618874" cy="495520"/>
          </a:xfrm>
        </p:spPr>
        <p:txBody>
          <a:bodyPr tIns="64008"/>
          <a:lstStyle>
            <a:lvl1pPr>
              <a:defRPr sz="2800" spc="0">
                <a:solidFill>
                  <a:schemeClr val="tx2"/>
                </a:solidFill>
                <a:latin typeface="+mj-lt"/>
                <a:cs typeface="Segoe UI" panose="020B0502040204020203" pitchFamily="34" charset="0"/>
              </a:defRPr>
            </a:lvl1pPr>
          </a:lstStyle>
          <a:p>
            <a:r>
              <a:rPr lang="en-US"/>
              <a:t>Click to edit Master title style</a:t>
            </a:r>
            <a:endParaRPr lang="en-US" dirty="0"/>
          </a:p>
        </p:txBody>
      </p:sp>
    </p:spTree>
    <p:custDataLst>
      <p:tags r:id="rId1"/>
    </p:custDataLst>
    <p:extLst>
      <p:ext uri="{BB962C8B-B14F-4D97-AF65-F5344CB8AC3E}">
        <p14:creationId xmlns:p14="http://schemas.microsoft.com/office/powerpoint/2010/main" val="335159870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5" y="2065976"/>
            <a:ext cx="4245437" cy="1130053"/>
          </a:xfrm>
        </p:spPr>
        <p:txBody>
          <a:bodyPr wrap="square" rIns="0" anchor="b">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95915" y="3605925"/>
            <a:ext cx="4245890" cy="313904"/>
          </a:xfrm>
        </p:spPr>
        <p:txBody>
          <a:bodyPr/>
          <a:lstStyle>
            <a:lvl1pPr marL="0" indent="0">
              <a:buNone/>
              <a:defRPr sz="2000">
                <a:latin typeface="+mn-lt"/>
              </a:defRPr>
            </a:lvl1pPr>
            <a:lvl2pPr marL="233149" indent="0">
              <a:buNone/>
              <a:defRPr/>
            </a:lvl2pPr>
            <a:lvl3pPr marL="466298" indent="0">
              <a:buNone/>
              <a:defRPr/>
            </a:lvl3pPr>
            <a:lvl4pPr marL="675162" indent="0">
              <a:buNone/>
              <a:defRPr/>
            </a:lvl4pPr>
            <a:lvl5pPr marL="872691" indent="0">
              <a:buNone/>
              <a:defRPr/>
            </a:lvl5pPr>
          </a:lstStyle>
          <a:p>
            <a:pPr lvl="0"/>
            <a:r>
              <a:rPr lang="en-US" dirty="0"/>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35941063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737" y="2932236"/>
            <a:ext cx="4245437" cy="1130053"/>
          </a:xfrm>
        </p:spPr>
        <p:txBody>
          <a:bodyPr wrap="square" rIns="0" anchor="ctr" anchorCtr="0">
            <a:spAutoFit/>
          </a:bodyPr>
          <a:lstStyle>
            <a:lvl1pPr>
              <a:lnSpc>
                <a:spcPct val="100000"/>
              </a:lnSpc>
              <a:defRPr sz="3600" b="0" spc="-50" baseline="0">
                <a:solidFill>
                  <a:schemeClr val="tx2"/>
                </a:soli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245135612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5914" y="3040994"/>
            <a:ext cx="4243947" cy="878930"/>
          </a:xfrm>
        </p:spPr>
        <p:txBody>
          <a:bodyPr wrap="square" anchor="t">
            <a:spAutoFit/>
          </a:bodyPr>
          <a:lstStyle>
            <a:lvl1pPr>
              <a:lnSpc>
                <a:spcPct val="100000"/>
              </a:lnSpc>
              <a:defRPr sz="2800" b="0" spc="0" baseline="0">
                <a:solidFill>
                  <a:schemeClr val="tx2"/>
                </a:soli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440958" y="0"/>
            <a:ext cx="6995517" cy="6994525"/>
          </a:xfrm>
          <a:blipFill>
            <a:blip r:embed="rId3"/>
            <a:stretch>
              <a:fillRect/>
            </a:stretch>
          </a:blipFill>
        </p:spPr>
        <p:txBody>
          <a:bodyPr lIns="0" tIns="2011680" rIns="0" anchor="t" anchorCtr="0">
            <a:noAutofit/>
          </a:bodyPr>
          <a:lstStyle>
            <a:lvl1pPr marL="0" indent="0" algn="ctr">
              <a:lnSpc>
                <a:spcPct val="100000"/>
              </a:lnSpc>
              <a:buNone/>
              <a:defRPr sz="1632"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custDataLst>
      <p:tags r:id="rId1"/>
    </p:custDataLst>
    <p:extLst>
      <p:ext uri="{BB962C8B-B14F-4D97-AF65-F5344CB8AC3E}">
        <p14:creationId xmlns:p14="http://schemas.microsoft.com/office/powerpoint/2010/main" val="65972235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1407530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496A6A-2945-49C0-877F-A9696F5101CB}"/>
              </a:ext>
            </a:extLst>
          </p:cNvPr>
          <p:cNvPicPr>
            <a:picLocks noChangeAspect="1"/>
          </p:cNvPicPr>
          <p:nvPr userDrawn="1"/>
        </p:nvPicPr>
        <p:blipFill rotWithShape="1">
          <a:blip r:embed="rId3"/>
          <a:srcRect t="4539" b="15358"/>
          <a:stretch/>
        </p:blipFill>
        <p:spPr>
          <a:xfrm>
            <a:off x="-1" y="-16730"/>
            <a:ext cx="12436475" cy="7011255"/>
          </a:xfrm>
          <a:prstGeom prst="rect">
            <a:avLst/>
          </a:prstGeom>
        </p:spPr>
      </p:pic>
      <p:sp>
        <p:nvSpPr>
          <p:cNvPr id="4" name="Rectangle 3">
            <a:extLst>
              <a:ext uri="{FF2B5EF4-FFF2-40B4-BE49-F238E27FC236}">
                <a16:creationId xmlns:a16="http://schemas.microsoft.com/office/drawing/2014/main" id="{F8D12334-C290-4019-B6DD-C317540AACB1}"/>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64BFAE75-5E4B-493A-A03F-8A49A6953897}"/>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3363966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3607"/>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96951" y="4056498"/>
            <a:ext cx="9327356" cy="313904"/>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custDataLst>
      <p:tags r:id="rId1"/>
    </p:custDataLst>
    <p:extLst>
      <p:ext uri="{BB962C8B-B14F-4D97-AF65-F5344CB8AC3E}">
        <p14:creationId xmlns:p14="http://schemas.microsoft.com/office/powerpoint/2010/main" val="33630655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41350029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Video</a:t>
            </a:r>
          </a:p>
        </p:txBody>
      </p:sp>
    </p:spTree>
    <p:custDataLst>
      <p:tags r:id="rId1"/>
    </p:custDataLst>
    <p:extLst>
      <p:ext uri="{BB962C8B-B14F-4D97-AF65-F5344CB8AC3E}">
        <p14:creationId xmlns:p14="http://schemas.microsoft.com/office/powerpoint/2010/main" val="19277070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Dark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accent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1147976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Dark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bg1"/>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38908585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Light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28944399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Light 2">
    <p:bg>
      <p:bgRef idx="1001">
        <a:schemeClr val="bg1"/>
      </p:bgRef>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3666291E-6B74-4E99-A780-376C2257BA8B}"/>
              </a:ext>
            </a:extLst>
          </p:cNvPr>
          <p:cNvSpPr>
            <a:spLocks noGrp="1"/>
          </p:cNvSpPr>
          <p:nvPr>
            <p:ph type="title" hasCustomPrompt="1"/>
          </p:nvPr>
        </p:nvSpPr>
        <p:spPr>
          <a:xfrm>
            <a:off x="596951" y="3096243"/>
            <a:ext cx="9327356" cy="508524"/>
          </a:xfrm>
          <a:noFill/>
        </p:spPr>
        <p:txBody>
          <a:bodyPr lIns="0" tIns="0" rIns="0" bIns="0" anchor="b" anchorCtr="0">
            <a:spAutoFit/>
          </a:bodyPr>
          <a:lstStyle>
            <a:lvl1pPr algn="l" defTabSz="951304" rtl="0" eaLnBrk="1" latinLnBrk="0" hangingPunct="1">
              <a:lnSpc>
                <a:spcPct val="90000"/>
              </a:lnSpc>
              <a:spcBef>
                <a:spcPct val="0"/>
              </a:spcBef>
              <a:buNone/>
              <a:defRPr lang="en-US" sz="3600" b="0" kern="1200" cap="none" spc="-51" baseline="0" dirty="0">
                <a:ln w="3175">
                  <a:noFill/>
                </a:ln>
                <a:solidFill>
                  <a:schemeClr val="tx2"/>
                </a:solidFill>
                <a:effectLst/>
                <a:latin typeface="+mj-lt"/>
                <a:ea typeface="+mn-ea"/>
                <a:cs typeface="Segoe UI" pitchFamily="34" charset="0"/>
              </a:defRPr>
            </a:lvl1pPr>
          </a:lstStyle>
          <a:p>
            <a:r>
              <a:rPr lang="en-US" dirty="0"/>
              <a:t>Section title</a:t>
            </a:r>
          </a:p>
        </p:txBody>
      </p:sp>
    </p:spTree>
    <p:custDataLst>
      <p:tags r:id="rId1"/>
    </p:custDataLst>
    <p:extLst>
      <p:ext uri="{BB962C8B-B14F-4D97-AF65-F5344CB8AC3E}">
        <p14:creationId xmlns:p14="http://schemas.microsoft.com/office/powerpoint/2010/main" val="4221549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84548570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24326969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2"/>
                </a:solidFill>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600059" y="1465289"/>
            <a:ext cx="11239464" cy="1946203"/>
          </a:xfrm>
        </p:spPr>
        <p:txBody>
          <a:bodyPr/>
          <a:lstStyle>
            <a:lvl1pPr marL="0" indent="0">
              <a:buNone/>
              <a:defRPr sz="285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53449" indent="0">
              <a:buNone/>
              <a:defRPr sz="2448">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96241" indent="0">
              <a:buNone/>
              <a:defRPr sz="204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30773"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71912" indent="0">
              <a:buNone/>
              <a:defRPr sz="1836">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ustDataLst>
      <p:tags r:id="rId1"/>
    </p:custDataLst>
    <p:extLst>
      <p:ext uri="{BB962C8B-B14F-4D97-AF65-F5344CB8AC3E}">
        <p14:creationId xmlns:p14="http://schemas.microsoft.com/office/powerpoint/2010/main" val="2696092301"/>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13CDEEC8-BFE4-4E34-8902-D67BBAF79097}"/>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0163" y="0"/>
            <a:ext cx="12444412" cy="6994525"/>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30163" y="0"/>
            <a:ext cx="7742237" cy="6994525"/>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4" name="Picture 3">
            <a:extLst>
              <a:ext uri="{FF2B5EF4-FFF2-40B4-BE49-F238E27FC236}">
                <a16:creationId xmlns:a16="http://schemas.microsoft.com/office/drawing/2014/main" id="{3818D161-E057-4198-A2E8-D2C4BDF05499}"/>
              </a:ext>
            </a:extLst>
          </p:cNvPr>
          <p:cNvPicPr>
            <a:picLocks noChangeAspect="1"/>
          </p:cNvPicPr>
          <p:nvPr userDrawn="1"/>
        </p:nvPicPr>
        <p:blipFill>
          <a:blip r:embed="rId4"/>
          <a:stretch>
            <a:fillRect/>
          </a:stretch>
        </p:blipFill>
        <p:spPr>
          <a:xfrm>
            <a:off x="546770" y="568958"/>
            <a:ext cx="4299868" cy="349416"/>
          </a:xfrm>
          <a:prstGeom prst="rect">
            <a:avLst/>
          </a:prstGeom>
        </p:spPr>
      </p:pic>
    </p:spTree>
    <p:custDataLst>
      <p:tags r:id="rId1"/>
    </p:custDataLst>
    <p:extLst>
      <p:ext uri="{BB962C8B-B14F-4D97-AF65-F5344CB8AC3E}">
        <p14:creationId xmlns:p14="http://schemas.microsoft.com/office/powerpoint/2010/main" val="29602120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03" userDrawn="1">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91154-14BE-460A-9BE6-DDFB35DDDD37}"/>
              </a:ext>
            </a:extLst>
          </p:cNvPr>
          <p:cNvPicPr>
            <a:picLocks noChangeAspect="1"/>
          </p:cNvPicPr>
          <p:nvPr userDrawn="1"/>
        </p:nvPicPr>
        <p:blipFill rotWithShape="1">
          <a:blip r:embed="rId3"/>
          <a:srcRect l="8606" t="385" b="385"/>
          <a:stretch/>
        </p:blipFill>
        <p:spPr>
          <a:xfrm flipH="1">
            <a:off x="-2" y="0"/>
            <a:ext cx="12444411" cy="6994524"/>
          </a:xfrm>
          <a:prstGeom prst="rect">
            <a:avLst/>
          </a:prstGeom>
          <a:noFill/>
        </p:spPr>
      </p:pic>
      <p:sp>
        <p:nvSpPr>
          <p:cNvPr id="4" name="Rectangle 3">
            <a:extLst>
              <a:ext uri="{FF2B5EF4-FFF2-40B4-BE49-F238E27FC236}">
                <a16:creationId xmlns:a16="http://schemas.microsoft.com/office/drawing/2014/main" id="{1EF5C77D-5042-4EDE-A433-2778904B3494}"/>
              </a:ext>
            </a:extLst>
          </p:cNvPr>
          <p:cNvSpPr/>
          <p:nvPr userDrawn="1"/>
        </p:nvSpPr>
        <p:spPr bwMode="auto">
          <a:xfrm>
            <a:off x="-3" y="0"/>
            <a:ext cx="11898315" cy="6994524"/>
          </a:xfrm>
          <a:prstGeom prst="rect">
            <a:avLst/>
          </a:prstGeom>
          <a:gradFill flip="none" rotWithShape="1">
            <a:gsLst>
              <a:gs pos="0">
                <a:schemeClr val="tx2">
                  <a:alpha val="85000"/>
                </a:schemeClr>
              </a:gs>
              <a:gs pos="100000">
                <a:schemeClr val="tx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85000"/>
                  </a:schemeClr>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650F9EC5-2A92-41F9-A121-0864C60483BB}"/>
              </a:ext>
            </a:extLst>
          </p:cNvPr>
          <p:cNvPicPr>
            <a:picLocks noChangeAspect="1"/>
          </p:cNvPicPr>
          <p:nvPr userDrawn="1"/>
        </p:nvPicPr>
        <p:blipFill>
          <a:blip r:embed="rId4"/>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385437938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hank you slide">
    <p:bg>
      <p:bgRef idx="1001">
        <a:schemeClr val="bg2"/>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655746-0C3B-471F-A078-7ABA6DFB5964}"/>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0"/>
            <a:ext cx="12436475" cy="6994525"/>
          </a:xfrm>
          <a:prstGeom prst="rect">
            <a:avLst/>
          </a:prstGeom>
        </p:spPr>
      </p:pic>
      <p:sp>
        <p:nvSpPr>
          <p:cNvPr id="8" name="Rectangle 7">
            <a:extLst>
              <a:ext uri="{FF2B5EF4-FFF2-40B4-BE49-F238E27FC236}">
                <a16:creationId xmlns:a16="http://schemas.microsoft.com/office/drawing/2014/main" id="{9C53D068-1EFE-4D02-84E8-90FD7FBD3FAB}"/>
              </a:ext>
            </a:extLst>
          </p:cNvPr>
          <p:cNvSpPr/>
          <p:nvPr userDrawn="1"/>
        </p:nvSpPr>
        <p:spPr bwMode="auto">
          <a:xfrm>
            <a:off x="0" y="0"/>
            <a:ext cx="9190037" cy="6994524"/>
          </a:xfrm>
          <a:prstGeom prst="rect">
            <a:avLst/>
          </a:prstGeom>
          <a:gradFill flip="none" rotWithShape="1">
            <a:gsLst>
              <a:gs pos="0">
                <a:schemeClr val="bg1">
                  <a:alpha val="0"/>
                </a:schemeClr>
              </a:gs>
              <a:gs pos="100000">
                <a:schemeClr val="bg1">
                  <a:alpha val="92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9" name="Picture 8">
            <a:extLst>
              <a:ext uri="{FF2B5EF4-FFF2-40B4-BE49-F238E27FC236}">
                <a16:creationId xmlns:a16="http://schemas.microsoft.com/office/drawing/2014/main" id="{C2D1B6C6-8D40-495F-A7D4-74B5B4E512EC}"/>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249336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tx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solidFill>
                  <a:schemeClr val="bg1">
                    <a:lumMod val="65000"/>
                  </a:schemeClr>
                </a:solidFill>
                <a:cs typeface="Segoe UI" pitchFamily="34" charset="0"/>
              </a:rPr>
              <a:t>© Copyright Microsoft Corporation. All rights reserved. </a:t>
            </a:r>
          </a:p>
        </p:txBody>
      </p:sp>
      <p:pic>
        <p:nvPicPr>
          <p:cNvPr id="3" name="Picture 2">
            <a:extLst>
              <a:ext uri="{FF2B5EF4-FFF2-40B4-BE49-F238E27FC236}">
                <a16:creationId xmlns:a16="http://schemas.microsoft.com/office/drawing/2014/main" id="{C042D301-16C4-4565-8EF4-58070018D32A}"/>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172638097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95914" y="6281748"/>
            <a:ext cx="4572000" cy="112090"/>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50843" eaLnBrk="0" hangingPunct="0"/>
            <a:r>
              <a:rPr lang="en-US" sz="714"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Picture 3">
            <a:extLst>
              <a:ext uri="{FF2B5EF4-FFF2-40B4-BE49-F238E27FC236}">
                <a16:creationId xmlns:a16="http://schemas.microsoft.com/office/drawing/2014/main" id="{CC8BA942-27B6-4AF2-BD7A-E0D59837700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12114155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2"/>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accent2"/>
                </a:solidFill>
                <a:latin typeface="+mj-lt"/>
                <a:ea typeface="Segoe UI" pitchFamily="34" charset="0"/>
                <a:cs typeface="Segoe UI" pitchFamily="34" charset="0"/>
              </a:defRPr>
            </a:lvl1pPr>
          </a:lstStyle>
          <a:p>
            <a:r>
              <a:rPr lang="en-US" dirty="0"/>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95914" y="1465289"/>
            <a:ext cx="11239789" cy="2260106"/>
          </a:xfrm>
        </p:spPr>
        <p:txBody>
          <a:bodyPr>
            <a:spAutoFit/>
          </a:bodyPr>
          <a:lstStyle>
            <a:lvl1pPr>
              <a:defRPr sz="3672">
                <a:latin typeface="+mj-lt"/>
              </a:defRPr>
            </a:lvl1pPr>
            <a:lvl2pPr>
              <a:defRPr sz="2856">
                <a:latin typeface="+mn-lt"/>
              </a:defRPr>
            </a:lvl2pPr>
            <a:lvl3pPr>
              <a:defRPr sz="2448">
                <a:latin typeface="+mn-lt"/>
              </a:defRPr>
            </a:lvl3pPr>
            <a:lvl4pPr>
              <a:defRPr sz="2040">
                <a:latin typeface="+mn-lt"/>
              </a:defRPr>
            </a:lvl4pPr>
            <a:lvl5pPr>
              <a:defRPr sz="1836">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Next slide"/>
          <p:cNvSpPr>
            <a:spLocks noGrp="1"/>
          </p:cNvSpPr>
          <p:nvPr>
            <p:ph type="body" sz="quarter" idx="11" hasCustomPrompt="1"/>
          </p:nvPr>
        </p:nvSpPr>
        <p:spPr>
          <a:xfrm>
            <a:off x="2" y="6393839"/>
            <a:ext cx="12436476" cy="600688"/>
          </a:xfrm>
          <a:prstGeom prst="rect">
            <a:avLst/>
          </a:prstGeom>
          <a:solidFill>
            <a:schemeClr val="accent2"/>
          </a:solidFill>
        </p:spPr>
        <p:txBody>
          <a:bodyPr wrap="square" lIns="155457" tIns="77729" rIns="155457" bIns="45720" anchor="b" anchorCtr="0">
            <a:noAutofit/>
          </a:bodyPr>
          <a:lstStyle>
            <a:lvl1pPr algn="r">
              <a:buFont typeface="Arial" pitchFamily="34" charset="0"/>
              <a:buNone/>
              <a:defRPr sz="3774" spc="-52" baseline="0">
                <a:solidFill>
                  <a:schemeClr val="bg2"/>
                </a:solidFill>
                <a:effectLst/>
                <a:latin typeface="+mj-lt"/>
                <a:ea typeface="Segoe UI" pitchFamily="34" charset="0"/>
                <a:cs typeface="Segoe UI" pitchFamily="34" charset="0"/>
              </a:defRPr>
            </a:lvl1pPr>
          </a:lstStyle>
          <a:p>
            <a:pPr lvl="0"/>
            <a:r>
              <a:rPr lang="en-US" dirty="0"/>
              <a:t>Next:</a:t>
            </a:r>
          </a:p>
        </p:txBody>
      </p:sp>
    </p:spTree>
    <p:custDataLst>
      <p:tags r:id="rId1"/>
    </p:custDataLst>
    <p:extLst>
      <p:ext uri="{BB962C8B-B14F-4D97-AF65-F5344CB8AC3E}">
        <p14:creationId xmlns:p14="http://schemas.microsoft.com/office/powerpoint/2010/main" val="133474954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con librar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28987" y="433647"/>
            <a:ext cx="5394960" cy="123076"/>
          </a:xfrm>
        </p:spPr>
        <p:txBody>
          <a:bodyPr wrap="square" lIns="0" tIns="0" rIns="0" bIns="0" anchor="ctr">
            <a:spAutoFit/>
          </a:bodyPr>
          <a:lstStyle>
            <a:lvl1pPr>
              <a:defRPr sz="800" spc="0">
                <a:gradFill>
                  <a:gsLst>
                    <a:gs pos="0">
                      <a:schemeClr val="tx1">
                        <a:lumMod val="60000"/>
                        <a:lumOff val="40000"/>
                      </a:schemeClr>
                    </a:gs>
                    <a:gs pos="100000">
                      <a:schemeClr val="tx1">
                        <a:lumMod val="60000"/>
                        <a:lumOff val="40000"/>
                      </a:schemeClr>
                    </a:gs>
                  </a:gsLst>
                  <a:lin ang="5400000" scaled="0"/>
                </a:gradFill>
                <a:latin typeface="Segoe UI Semibold" panose="020B0702040204020203" pitchFamily="34" charset="0"/>
                <a:cs typeface="Segoe UI Semibold" panose="020B0702040204020203" pitchFamily="34" charset="0"/>
              </a:defRPr>
            </a:lvl1pPr>
          </a:lstStyle>
          <a:p>
            <a:r>
              <a:rPr lang="en-US"/>
              <a:t>Section title</a:t>
            </a:r>
          </a:p>
        </p:txBody>
      </p:sp>
      <p:sp>
        <p:nvSpPr>
          <p:cNvPr id="3" name="TextBox 2"/>
          <p:cNvSpPr txBox="1"/>
          <p:nvPr userDrawn="1"/>
        </p:nvSpPr>
        <p:spPr>
          <a:xfrm>
            <a:off x="454125" y="438682"/>
            <a:ext cx="2106552" cy="113006"/>
          </a:xfrm>
          <a:prstGeom prst="rect">
            <a:avLst/>
          </a:prstGeom>
        </p:spPr>
        <p:txBody>
          <a:bodyPr vert="horz" wrap="square" lIns="0" tIns="0" rIns="0" bIns="0" rtlCol="0" anchor="ctr">
            <a:spAutoFit/>
          </a:bodyPr>
          <a:lstStyle>
            <a:lvl1pPr algn="l" defTabSz="932742" eaLnBrk="1" latinLnBrk="0" hangingPunct="1">
              <a:lnSpc>
                <a:spcPct val="90000"/>
              </a:lnSpc>
              <a:spcBef>
                <a:spcPct val="0"/>
              </a:spcBef>
              <a:buNone/>
              <a:defRPr lang="en-US" sz="1000" b="0" cap="none" spc="0" baseline="0" dirty="0" smtClean="0">
                <a:ln w="3175">
                  <a:noFill/>
                </a:ln>
                <a:gradFill>
                  <a:gsLst>
                    <a:gs pos="0">
                      <a:schemeClr val="tx1">
                        <a:lumMod val="60000"/>
                        <a:lumOff val="40000"/>
                      </a:schemeClr>
                    </a:gs>
                    <a:gs pos="100000">
                      <a:schemeClr val="tx1">
                        <a:lumMod val="60000"/>
                        <a:lumOff val="40000"/>
                      </a:schemeClr>
                    </a:gs>
                  </a:gsLst>
                  <a:lin ang="5400000" scaled="0"/>
                </a:gradFill>
                <a:effectLst/>
                <a:cs typeface="Segoe UI" pitchFamily="34" charset="0"/>
              </a:defRPr>
            </a:lvl1pPr>
          </a:lstStyle>
          <a:p>
            <a:pPr lvl="0"/>
            <a:r>
              <a:rPr lang="en-US" sz="800">
                <a:latin typeface="Segoe UI Semibold" panose="020B0702040204020203" pitchFamily="34" charset="0"/>
                <a:cs typeface="Segoe UI Semibold" panose="020B0702040204020203" pitchFamily="34" charset="0"/>
              </a:rPr>
              <a:t>Monoline icons   </a:t>
            </a:r>
            <a:r>
              <a:rPr lang="en-US" sz="800" b="0" kern="1200" cap="none" spc="0" baseline="0">
                <a:ln w="3175">
                  <a:noFill/>
                </a:ln>
                <a:gradFill>
                  <a:gsLst>
                    <a:gs pos="0">
                      <a:schemeClr val="tx1">
                        <a:lumMod val="60000"/>
                        <a:lumOff val="40000"/>
                      </a:schemeClr>
                    </a:gs>
                    <a:gs pos="100000">
                      <a:schemeClr val="tx1">
                        <a:lumMod val="60000"/>
                        <a:lumOff val="40000"/>
                      </a:schemeClr>
                    </a:gs>
                  </a:gsLst>
                  <a:lin ang="5400000" scaled="0"/>
                </a:gradFill>
                <a:effectLst/>
                <a:latin typeface="+mn-lt"/>
                <a:ea typeface="+mn-ea"/>
                <a:cs typeface="Segoe UI Semibold" panose="020B0702040204020203" pitchFamily="34" charset="0"/>
              </a:rPr>
              <a:t>/   PowerPoint</a:t>
            </a:r>
            <a:endParaRPr lang="en-US" sz="800">
              <a:latin typeface="+mn-lt"/>
              <a:cs typeface="Segoe UI Semibold" panose="020B0702040204020203" pitchFamily="34" charset="0"/>
            </a:endParaRPr>
          </a:p>
        </p:txBody>
      </p:sp>
      <p:grpSp>
        <p:nvGrpSpPr>
          <p:cNvPr id="4" name="Group 3"/>
          <p:cNvGrpSpPr>
            <a:grpSpLocks noChangeAspect="1"/>
          </p:cNvGrpSpPr>
          <p:nvPr userDrawn="1"/>
        </p:nvGrpSpPr>
        <p:grpSpPr>
          <a:xfrm>
            <a:off x="11244205" y="420762"/>
            <a:ext cx="733484" cy="156430"/>
            <a:chOff x="4846638" y="3441700"/>
            <a:chExt cx="5910262" cy="1260475"/>
          </a:xfrm>
        </p:grpSpPr>
        <p:sp>
          <p:nvSpPr>
            <p:cNvPr id="5" name="Freeform 27"/>
            <p:cNvSpPr>
              <a:spLocks noEditPoints="1"/>
            </p:cNvSpPr>
            <p:nvPr/>
          </p:nvSpPr>
          <p:spPr bwMode="auto">
            <a:xfrm>
              <a:off x="6484938" y="3636963"/>
              <a:ext cx="4271962" cy="823913"/>
            </a:xfrm>
            <a:custGeom>
              <a:avLst/>
              <a:gdLst>
                <a:gd name="T0" fmla="*/ 218 w 1139"/>
                <a:gd name="T1" fmla="*/ 217 h 220"/>
                <a:gd name="T2" fmla="*/ 170 w 1139"/>
                <a:gd name="T3" fmla="*/ 15 h 220"/>
                <a:gd name="T4" fmla="*/ 0 w 1139"/>
                <a:gd name="T5" fmla="*/ 15 h 220"/>
                <a:gd name="T6" fmla="*/ 33 w 1139"/>
                <a:gd name="T7" fmla="*/ 62 h 220"/>
                <a:gd name="T8" fmla="*/ 121 w 1139"/>
                <a:gd name="T9" fmla="*/ 217 h 220"/>
                <a:gd name="T10" fmla="*/ 268 w 1139"/>
                <a:gd name="T11" fmla="*/ 11 h 220"/>
                <a:gd name="T12" fmla="*/ 254 w 1139"/>
                <a:gd name="T13" fmla="*/ 44 h 220"/>
                <a:gd name="T14" fmla="*/ 289 w 1139"/>
                <a:gd name="T15" fmla="*/ 31 h 220"/>
                <a:gd name="T16" fmla="*/ 285 w 1139"/>
                <a:gd name="T17" fmla="*/ 72 h 220"/>
                <a:gd name="T18" fmla="*/ 285 w 1139"/>
                <a:gd name="T19" fmla="*/ 217 h 220"/>
                <a:gd name="T20" fmla="*/ 345 w 1139"/>
                <a:gd name="T21" fmla="*/ 79 h 220"/>
                <a:gd name="T22" fmla="*/ 318 w 1139"/>
                <a:gd name="T23" fmla="*/ 185 h 220"/>
                <a:gd name="T24" fmla="*/ 421 w 1139"/>
                <a:gd name="T25" fmla="*/ 211 h 220"/>
                <a:gd name="T26" fmla="*/ 420 w 1139"/>
                <a:gd name="T27" fmla="*/ 180 h 220"/>
                <a:gd name="T28" fmla="*/ 356 w 1139"/>
                <a:gd name="T29" fmla="*/ 180 h 220"/>
                <a:gd name="T30" fmla="*/ 388 w 1139"/>
                <a:gd name="T31" fmla="*/ 97 h 220"/>
                <a:gd name="T32" fmla="*/ 422 w 1139"/>
                <a:gd name="T33" fmla="*/ 76 h 220"/>
                <a:gd name="T34" fmla="*/ 386 w 1139"/>
                <a:gd name="T35" fmla="*/ 69 h 220"/>
                <a:gd name="T36" fmla="*/ 447 w 1139"/>
                <a:gd name="T37" fmla="*/ 72 h 220"/>
                <a:gd name="T38" fmla="*/ 481 w 1139"/>
                <a:gd name="T39" fmla="*/ 143 h 220"/>
                <a:gd name="T40" fmla="*/ 522 w 1139"/>
                <a:gd name="T41" fmla="*/ 102 h 220"/>
                <a:gd name="T42" fmla="*/ 531 w 1139"/>
                <a:gd name="T43" fmla="*/ 72 h 220"/>
                <a:gd name="T44" fmla="*/ 517 w 1139"/>
                <a:gd name="T45" fmla="*/ 70 h 220"/>
                <a:gd name="T46" fmla="*/ 481 w 1139"/>
                <a:gd name="T47" fmla="*/ 97 h 220"/>
                <a:gd name="T48" fmla="*/ 534 w 1139"/>
                <a:gd name="T49" fmla="*/ 146 h 220"/>
                <a:gd name="T50" fmla="*/ 662 w 1139"/>
                <a:gd name="T51" fmla="*/ 199 h 220"/>
                <a:gd name="T52" fmla="*/ 610 w 1139"/>
                <a:gd name="T53" fmla="*/ 69 h 220"/>
                <a:gd name="T54" fmla="*/ 569 w 1139"/>
                <a:gd name="T55" fmla="*/ 145 h 220"/>
                <a:gd name="T56" fmla="*/ 636 w 1139"/>
                <a:gd name="T57" fmla="*/ 109 h 220"/>
                <a:gd name="T58" fmla="*/ 609 w 1139"/>
                <a:gd name="T59" fmla="*/ 192 h 220"/>
                <a:gd name="T60" fmla="*/ 698 w 1139"/>
                <a:gd name="T61" fmla="*/ 113 h 220"/>
                <a:gd name="T62" fmla="*/ 733 w 1139"/>
                <a:gd name="T63" fmla="*/ 156 h 220"/>
                <a:gd name="T64" fmla="*/ 760 w 1139"/>
                <a:gd name="T65" fmla="*/ 179 h 220"/>
                <a:gd name="T66" fmla="*/ 700 w 1139"/>
                <a:gd name="T67" fmla="*/ 180 h 220"/>
                <a:gd name="T68" fmla="*/ 699 w 1139"/>
                <a:gd name="T69" fmla="*/ 212 h 220"/>
                <a:gd name="T70" fmla="*/ 779 w 1139"/>
                <a:gd name="T71" fmla="*/ 208 h 220"/>
                <a:gd name="T72" fmla="*/ 757 w 1139"/>
                <a:gd name="T73" fmla="*/ 132 h 220"/>
                <a:gd name="T74" fmla="*/ 738 w 1139"/>
                <a:gd name="T75" fmla="*/ 100 h 220"/>
                <a:gd name="T76" fmla="*/ 785 w 1139"/>
                <a:gd name="T77" fmla="*/ 105 h 220"/>
                <a:gd name="T78" fmla="*/ 786 w 1139"/>
                <a:gd name="T79" fmla="*/ 75 h 220"/>
                <a:gd name="T80" fmla="*/ 886 w 1139"/>
                <a:gd name="T81" fmla="*/ 69 h 220"/>
                <a:gd name="T82" fmla="*/ 829 w 1139"/>
                <a:gd name="T83" fmla="*/ 200 h 220"/>
                <a:gd name="T84" fmla="*/ 958 w 1139"/>
                <a:gd name="T85" fmla="*/ 143 h 220"/>
                <a:gd name="T86" fmla="*/ 884 w 1139"/>
                <a:gd name="T87" fmla="*/ 192 h 220"/>
                <a:gd name="T88" fmla="*/ 855 w 1139"/>
                <a:gd name="T89" fmla="*/ 109 h 220"/>
                <a:gd name="T90" fmla="*/ 922 w 1139"/>
                <a:gd name="T91" fmla="*/ 144 h 220"/>
                <a:gd name="T92" fmla="*/ 1104 w 1139"/>
                <a:gd name="T93" fmla="*/ 100 h 220"/>
                <a:gd name="T94" fmla="*/ 1124 w 1139"/>
                <a:gd name="T95" fmla="*/ 192 h 220"/>
                <a:gd name="T96" fmla="*/ 1139 w 1139"/>
                <a:gd name="T97" fmla="*/ 187 h 220"/>
                <a:gd name="T98" fmla="*/ 1128 w 1139"/>
                <a:gd name="T99" fmla="*/ 219 h 220"/>
                <a:gd name="T100" fmla="*/ 1070 w 1139"/>
                <a:gd name="T101" fmla="*/ 100 h 220"/>
                <a:gd name="T102" fmla="*/ 985 w 1139"/>
                <a:gd name="T103" fmla="*/ 217 h 220"/>
                <a:gd name="T104" fmla="*/ 961 w 1139"/>
                <a:gd name="T105" fmla="*/ 72 h 220"/>
                <a:gd name="T106" fmla="*/ 991 w 1139"/>
                <a:gd name="T107" fmla="*/ 25 h 220"/>
                <a:gd name="T108" fmla="*/ 1056 w 1139"/>
                <a:gd name="T109" fmla="*/ 3 h 220"/>
                <a:gd name="T110" fmla="*/ 1056 w 1139"/>
                <a:gd name="T111" fmla="*/ 32 h 220"/>
                <a:gd name="T112" fmla="*/ 1019 w 1139"/>
                <a:gd name="T113" fmla="*/ 54 h 220"/>
                <a:gd name="T114" fmla="*/ 1070 w 1139"/>
                <a:gd name="T115" fmla="*/ 40 h 220"/>
                <a:gd name="T116" fmla="*/ 1104 w 1139"/>
                <a:gd name="T117" fmla="*/ 29 h 220"/>
                <a:gd name="T118" fmla="*/ 1139 w 1139"/>
                <a:gd name="T119"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9" h="220">
                  <a:moveTo>
                    <a:pt x="184" y="62"/>
                  </a:moveTo>
                  <a:cubicBezTo>
                    <a:pt x="184" y="217"/>
                    <a:pt x="184" y="217"/>
                    <a:pt x="184" y="217"/>
                  </a:cubicBezTo>
                  <a:cubicBezTo>
                    <a:pt x="218" y="217"/>
                    <a:pt x="218" y="217"/>
                    <a:pt x="218" y="217"/>
                  </a:cubicBezTo>
                  <a:cubicBezTo>
                    <a:pt x="218" y="15"/>
                    <a:pt x="218" y="15"/>
                    <a:pt x="218" y="15"/>
                  </a:cubicBezTo>
                  <a:cubicBezTo>
                    <a:pt x="218" y="15"/>
                    <a:pt x="218" y="15"/>
                    <a:pt x="218" y="15"/>
                  </a:cubicBezTo>
                  <a:cubicBezTo>
                    <a:pt x="170" y="15"/>
                    <a:pt x="170" y="15"/>
                    <a:pt x="170" y="15"/>
                  </a:cubicBezTo>
                  <a:cubicBezTo>
                    <a:pt x="109" y="165"/>
                    <a:pt x="109" y="165"/>
                    <a:pt x="109" y="165"/>
                  </a:cubicBezTo>
                  <a:cubicBezTo>
                    <a:pt x="50" y="15"/>
                    <a:pt x="50" y="15"/>
                    <a:pt x="50" y="15"/>
                  </a:cubicBezTo>
                  <a:cubicBezTo>
                    <a:pt x="0" y="15"/>
                    <a:pt x="0" y="15"/>
                    <a:pt x="0" y="15"/>
                  </a:cubicBezTo>
                  <a:cubicBezTo>
                    <a:pt x="0" y="217"/>
                    <a:pt x="0" y="217"/>
                    <a:pt x="0" y="217"/>
                  </a:cubicBezTo>
                  <a:cubicBezTo>
                    <a:pt x="33" y="217"/>
                    <a:pt x="33" y="217"/>
                    <a:pt x="33" y="217"/>
                  </a:cubicBezTo>
                  <a:cubicBezTo>
                    <a:pt x="33" y="62"/>
                    <a:pt x="33" y="62"/>
                    <a:pt x="33" y="62"/>
                  </a:cubicBezTo>
                  <a:cubicBezTo>
                    <a:pt x="34" y="62"/>
                    <a:pt x="34" y="62"/>
                    <a:pt x="34" y="62"/>
                  </a:cubicBezTo>
                  <a:cubicBezTo>
                    <a:pt x="96" y="217"/>
                    <a:pt x="96" y="217"/>
                    <a:pt x="96" y="217"/>
                  </a:cubicBezTo>
                  <a:cubicBezTo>
                    <a:pt x="121" y="217"/>
                    <a:pt x="121" y="217"/>
                    <a:pt x="121" y="217"/>
                  </a:cubicBezTo>
                  <a:cubicBezTo>
                    <a:pt x="183" y="62"/>
                    <a:pt x="183" y="62"/>
                    <a:pt x="183" y="62"/>
                  </a:cubicBezTo>
                  <a:lnTo>
                    <a:pt x="184" y="62"/>
                  </a:lnTo>
                  <a:close/>
                  <a:moveTo>
                    <a:pt x="268" y="11"/>
                  </a:moveTo>
                  <a:cubicBezTo>
                    <a:pt x="263" y="11"/>
                    <a:pt x="258" y="13"/>
                    <a:pt x="254" y="16"/>
                  </a:cubicBezTo>
                  <a:cubicBezTo>
                    <a:pt x="250" y="20"/>
                    <a:pt x="248" y="25"/>
                    <a:pt x="248" y="31"/>
                  </a:cubicBezTo>
                  <a:cubicBezTo>
                    <a:pt x="248" y="36"/>
                    <a:pt x="250" y="41"/>
                    <a:pt x="254" y="44"/>
                  </a:cubicBezTo>
                  <a:cubicBezTo>
                    <a:pt x="258" y="48"/>
                    <a:pt x="263" y="50"/>
                    <a:pt x="268" y="50"/>
                  </a:cubicBezTo>
                  <a:cubicBezTo>
                    <a:pt x="274" y="50"/>
                    <a:pt x="279" y="48"/>
                    <a:pt x="283" y="44"/>
                  </a:cubicBezTo>
                  <a:cubicBezTo>
                    <a:pt x="287" y="41"/>
                    <a:pt x="289" y="36"/>
                    <a:pt x="289" y="31"/>
                  </a:cubicBezTo>
                  <a:cubicBezTo>
                    <a:pt x="289" y="25"/>
                    <a:pt x="287" y="20"/>
                    <a:pt x="283" y="17"/>
                  </a:cubicBezTo>
                  <a:cubicBezTo>
                    <a:pt x="279" y="13"/>
                    <a:pt x="274" y="11"/>
                    <a:pt x="268" y="11"/>
                  </a:cubicBezTo>
                  <a:close/>
                  <a:moveTo>
                    <a:pt x="285" y="72"/>
                  </a:moveTo>
                  <a:cubicBezTo>
                    <a:pt x="251" y="72"/>
                    <a:pt x="251" y="72"/>
                    <a:pt x="251" y="72"/>
                  </a:cubicBezTo>
                  <a:cubicBezTo>
                    <a:pt x="251" y="217"/>
                    <a:pt x="251" y="217"/>
                    <a:pt x="251" y="217"/>
                  </a:cubicBezTo>
                  <a:cubicBezTo>
                    <a:pt x="285" y="217"/>
                    <a:pt x="285" y="217"/>
                    <a:pt x="285" y="217"/>
                  </a:cubicBezTo>
                  <a:cubicBezTo>
                    <a:pt x="285" y="72"/>
                    <a:pt x="285" y="72"/>
                    <a:pt x="285" y="72"/>
                  </a:cubicBezTo>
                  <a:close/>
                  <a:moveTo>
                    <a:pt x="386" y="69"/>
                  </a:move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6"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ubicBezTo>
                    <a:pt x="399" y="69"/>
                    <a:pt x="393" y="69"/>
                    <a:pt x="386" y="69"/>
                  </a:cubicBezTo>
                  <a:close/>
                  <a:moveTo>
                    <a:pt x="481" y="97"/>
                  </a:move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ubicBezTo>
                    <a:pt x="517" y="70"/>
                    <a:pt x="517" y="70"/>
                    <a:pt x="517" y="70"/>
                  </a:cubicBezTo>
                  <a:cubicBezTo>
                    <a:pt x="509" y="70"/>
                    <a:pt x="501" y="72"/>
                    <a:pt x="495" y="78"/>
                  </a:cubicBezTo>
                  <a:cubicBezTo>
                    <a:pt x="489" y="83"/>
                    <a:pt x="485" y="89"/>
                    <a:pt x="482" y="97"/>
                  </a:cubicBezTo>
                  <a:lnTo>
                    <a:pt x="481" y="97"/>
                  </a:lnTo>
                  <a:close/>
                  <a:moveTo>
                    <a:pt x="610" y="69"/>
                  </a:moveTo>
                  <a:cubicBezTo>
                    <a:pt x="586" y="69"/>
                    <a:pt x="567" y="76"/>
                    <a:pt x="554" y="89"/>
                  </a:cubicBezTo>
                  <a:cubicBezTo>
                    <a:pt x="540" y="103"/>
                    <a:pt x="534" y="122"/>
                    <a:pt x="534" y="146"/>
                  </a:cubicBezTo>
                  <a:cubicBezTo>
                    <a:pt x="534" y="169"/>
                    <a:pt x="540" y="187"/>
                    <a:pt x="553" y="200"/>
                  </a:cubicBezTo>
                  <a:cubicBezTo>
                    <a:pt x="567" y="213"/>
                    <a:pt x="584" y="220"/>
                    <a:pt x="607" y="220"/>
                  </a:cubicBezTo>
                  <a:cubicBezTo>
                    <a:pt x="630" y="220"/>
                    <a:pt x="648" y="213"/>
                    <a:pt x="662" y="199"/>
                  </a:cubicBezTo>
                  <a:cubicBezTo>
                    <a:pt x="675" y="185"/>
                    <a:pt x="682" y="166"/>
                    <a:pt x="682" y="143"/>
                  </a:cubicBezTo>
                  <a:cubicBezTo>
                    <a:pt x="682" y="120"/>
                    <a:pt x="676" y="102"/>
                    <a:pt x="663" y="89"/>
                  </a:cubicBezTo>
                  <a:cubicBezTo>
                    <a:pt x="650" y="75"/>
                    <a:pt x="632" y="69"/>
                    <a:pt x="610" y="69"/>
                  </a:cubicBezTo>
                  <a:close/>
                  <a:moveTo>
                    <a:pt x="609" y="192"/>
                  </a:moveTo>
                  <a:cubicBezTo>
                    <a:pt x="596" y="192"/>
                    <a:pt x="586" y="188"/>
                    <a:pt x="579" y="180"/>
                  </a:cubicBezTo>
                  <a:cubicBezTo>
                    <a:pt x="572" y="172"/>
                    <a:pt x="569" y="160"/>
                    <a:pt x="569" y="145"/>
                  </a:cubicBezTo>
                  <a:cubicBezTo>
                    <a:pt x="569" y="130"/>
                    <a:pt x="572" y="118"/>
                    <a:pt x="579" y="109"/>
                  </a:cubicBezTo>
                  <a:cubicBezTo>
                    <a:pt x="586" y="101"/>
                    <a:pt x="596" y="97"/>
                    <a:pt x="608" y="97"/>
                  </a:cubicBezTo>
                  <a:cubicBezTo>
                    <a:pt x="620" y="97"/>
                    <a:pt x="630" y="101"/>
                    <a:pt x="636" y="109"/>
                  </a:cubicBezTo>
                  <a:cubicBezTo>
                    <a:pt x="643" y="117"/>
                    <a:pt x="647" y="129"/>
                    <a:pt x="647" y="144"/>
                  </a:cubicBezTo>
                  <a:cubicBezTo>
                    <a:pt x="647" y="160"/>
                    <a:pt x="644" y="172"/>
                    <a:pt x="637" y="180"/>
                  </a:cubicBezTo>
                  <a:cubicBezTo>
                    <a:pt x="631" y="188"/>
                    <a:pt x="621" y="192"/>
                    <a:pt x="609" y="192"/>
                  </a:cubicBezTo>
                  <a:close/>
                  <a:moveTo>
                    <a:pt x="754" y="69"/>
                  </a:moveTo>
                  <a:cubicBezTo>
                    <a:pt x="737" y="69"/>
                    <a:pt x="724" y="73"/>
                    <a:pt x="714" y="81"/>
                  </a:cubicBezTo>
                  <a:cubicBezTo>
                    <a:pt x="703" y="89"/>
                    <a:pt x="698" y="100"/>
                    <a:pt x="698" y="113"/>
                  </a:cubicBezTo>
                  <a:cubicBezTo>
                    <a:pt x="698" y="120"/>
                    <a:pt x="699" y="126"/>
                    <a:pt x="702" y="131"/>
                  </a:cubicBezTo>
                  <a:cubicBezTo>
                    <a:pt x="704" y="136"/>
                    <a:pt x="707" y="141"/>
                    <a:pt x="712" y="144"/>
                  </a:cubicBezTo>
                  <a:cubicBezTo>
                    <a:pt x="716" y="148"/>
                    <a:pt x="723" y="152"/>
                    <a:pt x="733" y="156"/>
                  </a:cubicBezTo>
                  <a:cubicBezTo>
                    <a:pt x="741"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4" y="215"/>
                    <a:pt x="710" y="216"/>
                    <a:pt x="717" y="218"/>
                  </a:cubicBezTo>
                  <a:cubicBezTo>
                    <a:pt x="724" y="219"/>
                    <a:pt x="731" y="220"/>
                    <a:pt x="736" y="220"/>
                  </a:cubicBezTo>
                  <a:cubicBezTo>
                    <a:pt x="754" y="220"/>
                    <a:pt x="768" y="216"/>
                    <a:pt x="779" y="208"/>
                  </a:cubicBezTo>
                  <a:cubicBezTo>
                    <a:pt x="789" y="200"/>
                    <a:pt x="794" y="188"/>
                    <a:pt x="794" y="175"/>
                  </a:cubicBezTo>
                  <a:cubicBezTo>
                    <a:pt x="794" y="165"/>
                    <a:pt x="791" y="157"/>
                    <a:pt x="786" y="150"/>
                  </a:cubicBezTo>
                  <a:cubicBezTo>
                    <a:pt x="780" y="143"/>
                    <a:pt x="771" y="137"/>
                    <a:pt x="757" y="132"/>
                  </a:cubicBezTo>
                  <a:cubicBezTo>
                    <a:pt x="746" y="128"/>
                    <a:pt x="740" y="124"/>
                    <a:pt x="737" y="121"/>
                  </a:cubicBezTo>
                  <a:cubicBezTo>
                    <a:pt x="734" y="119"/>
                    <a:pt x="733" y="115"/>
                    <a:pt x="733" y="110"/>
                  </a:cubicBezTo>
                  <a:cubicBezTo>
                    <a:pt x="733" y="106"/>
                    <a:pt x="734" y="103"/>
                    <a:pt x="738" y="100"/>
                  </a:cubicBezTo>
                  <a:cubicBezTo>
                    <a:pt x="741" y="97"/>
                    <a:pt x="746" y="96"/>
                    <a:pt x="752" y="96"/>
                  </a:cubicBezTo>
                  <a:cubicBezTo>
                    <a:pt x="758" y="96"/>
                    <a:pt x="764" y="97"/>
                    <a:pt x="770" y="98"/>
                  </a:cubicBezTo>
                  <a:cubicBezTo>
                    <a:pt x="776" y="100"/>
                    <a:pt x="781" y="103"/>
                    <a:pt x="785" y="105"/>
                  </a:cubicBezTo>
                  <a:cubicBezTo>
                    <a:pt x="787" y="106"/>
                    <a:pt x="787" y="106"/>
                    <a:pt x="787" y="106"/>
                  </a:cubicBezTo>
                  <a:cubicBezTo>
                    <a:pt x="787" y="75"/>
                    <a:pt x="787" y="75"/>
                    <a:pt x="787" y="75"/>
                  </a:cubicBezTo>
                  <a:cubicBezTo>
                    <a:pt x="786" y="75"/>
                    <a:pt x="786" y="75"/>
                    <a:pt x="786" y="75"/>
                  </a:cubicBezTo>
                  <a:cubicBezTo>
                    <a:pt x="782" y="73"/>
                    <a:pt x="777" y="72"/>
                    <a:pt x="771" y="71"/>
                  </a:cubicBezTo>
                  <a:cubicBezTo>
                    <a:pt x="764" y="69"/>
                    <a:pt x="759" y="69"/>
                    <a:pt x="754" y="69"/>
                  </a:cubicBezTo>
                  <a:close/>
                  <a:moveTo>
                    <a:pt x="886" y="69"/>
                  </a:moveTo>
                  <a:cubicBezTo>
                    <a:pt x="862" y="69"/>
                    <a:pt x="843" y="76"/>
                    <a:pt x="829" y="89"/>
                  </a:cubicBezTo>
                  <a:cubicBezTo>
                    <a:pt x="816" y="103"/>
                    <a:pt x="809" y="122"/>
                    <a:pt x="809" y="146"/>
                  </a:cubicBezTo>
                  <a:cubicBezTo>
                    <a:pt x="809" y="169"/>
                    <a:pt x="816" y="187"/>
                    <a:pt x="829" y="200"/>
                  </a:cubicBezTo>
                  <a:cubicBezTo>
                    <a:pt x="842" y="213"/>
                    <a:pt x="860" y="220"/>
                    <a:pt x="882" y="220"/>
                  </a:cubicBezTo>
                  <a:cubicBezTo>
                    <a:pt x="905" y="220"/>
                    <a:pt x="924" y="213"/>
                    <a:pt x="937" y="199"/>
                  </a:cubicBezTo>
                  <a:cubicBezTo>
                    <a:pt x="951" y="185"/>
                    <a:pt x="958" y="166"/>
                    <a:pt x="958" y="143"/>
                  </a:cubicBezTo>
                  <a:cubicBezTo>
                    <a:pt x="958" y="120"/>
                    <a:pt x="951" y="102"/>
                    <a:pt x="938" y="89"/>
                  </a:cubicBezTo>
                  <a:cubicBezTo>
                    <a:pt x="926" y="75"/>
                    <a:pt x="908" y="69"/>
                    <a:pt x="886" y="69"/>
                  </a:cubicBezTo>
                  <a:close/>
                  <a:moveTo>
                    <a:pt x="884" y="192"/>
                  </a:moveTo>
                  <a:cubicBezTo>
                    <a:pt x="872" y="192"/>
                    <a:pt x="862" y="188"/>
                    <a:pt x="855" y="180"/>
                  </a:cubicBezTo>
                  <a:cubicBezTo>
                    <a:pt x="848" y="172"/>
                    <a:pt x="844" y="160"/>
                    <a:pt x="844" y="145"/>
                  </a:cubicBezTo>
                  <a:cubicBezTo>
                    <a:pt x="844" y="130"/>
                    <a:pt x="848" y="118"/>
                    <a:pt x="855" y="109"/>
                  </a:cubicBezTo>
                  <a:cubicBezTo>
                    <a:pt x="862" y="101"/>
                    <a:pt x="871" y="97"/>
                    <a:pt x="884" y="97"/>
                  </a:cubicBezTo>
                  <a:cubicBezTo>
                    <a:pt x="896" y="97"/>
                    <a:pt x="905" y="101"/>
                    <a:pt x="912" y="109"/>
                  </a:cubicBezTo>
                  <a:cubicBezTo>
                    <a:pt x="919" y="117"/>
                    <a:pt x="922" y="129"/>
                    <a:pt x="922" y="144"/>
                  </a:cubicBezTo>
                  <a:cubicBezTo>
                    <a:pt x="922" y="160"/>
                    <a:pt x="919" y="172"/>
                    <a:pt x="913" y="180"/>
                  </a:cubicBezTo>
                  <a:cubicBezTo>
                    <a:pt x="906" y="188"/>
                    <a:pt x="897" y="192"/>
                    <a:pt x="884" y="192"/>
                  </a:cubicBezTo>
                  <a:close/>
                  <a:moveTo>
                    <a:pt x="1104" y="100"/>
                  </a:moveTo>
                  <a:cubicBezTo>
                    <a:pt x="1104" y="168"/>
                    <a:pt x="1104" y="168"/>
                    <a:pt x="1104" y="168"/>
                  </a:cubicBezTo>
                  <a:cubicBezTo>
                    <a:pt x="1104" y="177"/>
                    <a:pt x="1106" y="183"/>
                    <a:pt x="1109" y="187"/>
                  </a:cubicBezTo>
                  <a:cubicBezTo>
                    <a:pt x="1112" y="190"/>
                    <a:pt x="1117" y="192"/>
                    <a:pt x="1124" y="192"/>
                  </a:cubicBezTo>
                  <a:cubicBezTo>
                    <a:pt x="1125" y="192"/>
                    <a:pt x="1128" y="192"/>
                    <a:pt x="1130" y="191"/>
                  </a:cubicBezTo>
                  <a:cubicBezTo>
                    <a:pt x="1133" y="190"/>
                    <a:pt x="1135" y="189"/>
                    <a:pt x="1137" y="188"/>
                  </a:cubicBezTo>
                  <a:cubicBezTo>
                    <a:pt x="1139" y="187"/>
                    <a:pt x="1139" y="187"/>
                    <a:pt x="1139" y="187"/>
                  </a:cubicBezTo>
                  <a:cubicBezTo>
                    <a:pt x="1139" y="215"/>
                    <a:pt x="1139" y="215"/>
                    <a:pt x="1139" y="215"/>
                  </a:cubicBezTo>
                  <a:cubicBezTo>
                    <a:pt x="1138" y="215"/>
                    <a:pt x="1138" y="215"/>
                    <a:pt x="1138" y="215"/>
                  </a:cubicBezTo>
                  <a:cubicBezTo>
                    <a:pt x="1136" y="216"/>
                    <a:pt x="1133" y="217"/>
                    <a:pt x="1128" y="219"/>
                  </a:cubicBezTo>
                  <a:cubicBezTo>
                    <a:pt x="1123" y="220"/>
                    <a:pt x="1118" y="220"/>
                    <a:pt x="1113" y="220"/>
                  </a:cubicBezTo>
                  <a:cubicBezTo>
                    <a:pt x="1085" y="220"/>
                    <a:pt x="1070" y="205"/>
                    <a:pt x="1070" y="174"/>
                  </a:cubicBezTo>
                  <a:cubicBezTo>
                    <a:pt x="1070" y="100"/>
                    <a:pt x="1070" y="100"/>
                    <a:pt x="1070" y="100"/>
                  </a:cubicBezTo>
                  <a:cubicBezTo>
                    <a:pt x="1019" y="100"/>
                    <a:pt x="1019" y="100"/>
                    <a:pt x="1019" y="100"/>
                  </a:cubicBezTo>
                  <a:cubicBezTo>
                    <a:pt x="1019" y="217"/>
                    <a:pt x="1019" y="217"/>
                    <a:pt x="1019" y="217"/>
                  </a:cubicBezTo>
                  <a:cubicBezTo>
                    <a:pt x="985" y="217"/>
                    <a:pt x="985" y="217"/>
                    <a:pt x="985" y="217"/>
                  </a:cubicBezTo>
                  <a:cubicBezTo>
                    <a:pt x="985" y="100"/>
                    <a:pt x="985" y="100"/>
                    <a:pt x="985" y="100"/>
                  </a:cubicBezTo>
                  <a:cubicBezTo>
                    <a:pt x="961" y="100"/>
                    <a:pt x="961" y="100"/>
                    <a:pt x="961" y="100"/>
                  </a:cubicBezTo>
                  <a:cubicBezTo>
                    <a:pt x="961" y="72"/>
                    <a:pt x="961" y="72"/>
                    <a:pt x="961" y="72"/>
                  </a:cubicBezTo>
                  <a:cubicBezTo>
                    <a:pt x="985" y="72"/>
                    <a:pt x="985" y="72"/>
                    <a:pt x="985" y="72"/>
                  </a:cubicBezTo>
                  <a:cubicBezTo>
                    <a:pt x="985" y="52"/>
                    <a:pt x="985" y="52"/>
                    <a:pt x="985" y="52"/>
                  </a:cubicBezTo>
                  <a:cubicBezTo>
                    <a:pt x="985" y="42"/>
                    <a:pt x="987" y="33"/>
                    <a:pt x="991" y="25"/>
                  </a:cubicBezTo>
                  <a:cubicBezTo>
                    <a:pt x="996" y="17"/>
                    <a:pt x="1002" y="11"/>
                    <a:pt x="1010" y="7"/>
                  </a:cubicBezTo>
                  <a:cubicBezTo>
                    <a:pt x="1018" y="3"/>
                    <a:pt x="1027" y="0"/>
                    <a:pt x="1037" y="0"/>
                  </a:cubicBezTo>
                  <a:cubicBezTo>
                    <a:pt x="1045" y="0"/>
                    <a:pt x="1052" y="1"/>
                    <a:pt x="1056" y="3"/>
                  </a:cubicBezTo>
                  <a:cubicBezTo>
                    <a:pt x="1057" y="3"/>
                    <a:pt x="1057" y="3"/>
                    <a:pt x="1057" y="3"/>
                  </a:cubicBezTo>
                  <a:cubicBezTo>
                    <a:pt x="1057" y="32"/>
                    <a:pt x="1057" y="32"/>
                    <a:pt x="1057" y="32"/>
                  </a:cubicBezTo>
                  <a:cubicBezTo>
                    <a:pt x="1056" y="32"/>
                    <a:pt x="1056" y="32"/>
                    <a:pt x="1056" y="32"/>
                  </a:cubicBezTo>
                  <a:cubicBezTo>
                    <a:pt x="1051" y="29"/>
                    <a:pt x="1045" y="28"/>
                    <a:pt x="1041" y="28"/>
                  </a:cubicBezTo>
                  <a:cubicBezTo>
                    <a:pt x="1034" y="28"/>
                    <a:pt x="1029" y="31"/>
                    <a:pt x="1025" y="35"/>
                  </a:cubicBezTo>
                  <a:cubicBezTo>
                    <a:pt x="1021" y="39"/>
                    <a:pt x="1019" y="46"/>
                    <a:pt x="1019" y="54"/>
                  </a:cubicBezTo>
                  <a:cubicBezTo>
                    <a:pt x="1019" y="72"/>
                    <a:pt x="1019" y="72"/>
                    <a:pt x="1019" y="72"/>
                  </a:cubicBezTo>
                  <a:cubicBezTo>
                    <a:pt x="1070" y="72"/>
                    <a:pt x="1070" y="72"/>
                    <a:pt x="1070" y="72"/>
                  </a:cubicBezTo>
                  <a:cubicBezTo>
                    <a:pt x="1070" y="40"/>
                    <a:pt x="1070" y="40"/>
                    <a:pt x="1070" y="40"/>
                  </a:cubicBezTo>
                  <a:cubicBezTo>
                    <a:pt x="1071" y="39"/>
                    <a:pt x="1071" y="39"/>
                    <a:pt x="1071" y="39"/>
                  </a:cubicBezTo>
                  <a:cubicBezTo>
                    <a:pt x="1103" y="30"/>
                    <a:pt x="1103" y="30"/>
                    <a:pt x="1103" y="30"/>
                  </a:cubicBezTo>
                  <a:cubicBezTo>
                    <a:pt x="1104" y="29"/>
                    <a:pt x="1104" y="29"/>
                    <a:pt x="1104" y="29"/>
                  </a:cubicBezTo>
                  <a:cubicBezTo>
                    <a:pt x="1104" y="72"/>
                    <a:pt x="1104" y="72"/>
                    <a:pt x="1104" y="72"/>
                  </a:cubicBezTo>
                  <a:cubicBezTo>
                    <a:pt x="1139" y="72"/>
                    <a:pt x="1139" y="72"/>
                    <a:pt x="1139" y="72"/>
                  </a:cubicBezTo>
                  <a:cubicBezTo>
                    <a:pt x="1139" y="100"/>
                    <a:pt x="1139" y="100"/>
                    <a:pt x="1139" y="100"/>
                  </a:cubicBezTo>
                  <a:lnTo>
                    <a:pt x="1104" y="100"/>
                  </a:lnTo>
                  <a:close/>
                </a:path>
              </a:pathLst>
            </a:custGeom>
            <a:solidFill>
              <a:srgbClr val="7373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6" name="Rectangle 28"/>
            <p:cNvSpPr>
              <a:spLocks noChangeArrowheads="1"/>
            </p:cNvSpPr>
            <p:nvPr/>
          </p:nvSpPr>
          <p:spPr bwMode="auto">
            <a:xfrm>
              <a:off x="4846638" y="3441700"/>
              <a:ext cx="600075" cy="600075"/>
            </a:xfrm>
            <a:prstGeom prst="rect">
              <a:avLst/>
            </a:prstGeom>
            <a:solidFill>
              <a:srgbClr val="F2502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7" name="Rectangle 29"/>
            <p:cNvSpPr>
              <a:spLocks noChangeArrowheads="1"/>
            </p:cNvSpPr>
            <p:nvPr/>
          </p:nvSpPr>
          <p:spPr bwMode="auto">
            <a:xfrm>
              <a:off x="5510213" y="3441700"/>
              <a:ext cx="596900" cy="600075"/>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8" name="Rectangle 30"/>
            <p:cNvSpPr>
              <a:spLocks noChangeArrowheads="1"/>
            </p:cNvSpPr>
            <p:nvPr/>
          </p:nvSpPr>
          <p:spPr bwMode="auto">
            <a:xfrm>
              <a:off x="4846638" y="4102100"/>
              <a:ext cx="600075" cy="600075"/>
            </a:xfrm>
            <a:prstGeom prst="rect">
              <a:avLst/>
            </a:prstGeom>
            <a:solidFill>
              <a:srgbClr val="00A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sp>
          <p:nvSpPr>
            <p:cNvPr id="9" name="Rectangle 31"/>
            <p:cNvSpPr>
              <a:spLocks noChangeArrowheads="1"/>
            </p:cNvSpPr>
            <p:nvPr/>
          </p:nvSpPr>
          <p:spPr bwMode="auto">
            <a:xfrm>
              <a:off x="5510213" y="4102100"/>
              <a:ext cx="596900" cy="600075"/>
            </a:xfrm>
            <a:prstGeom prst="rect">
              <a:avLst/>
            </a:prstGeom>
            <a:solidFill>
              <a:srgbClr val="FFB9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4"/>
            </a:p>
          </p:txBody>
        </p:sp>
      </p:grpSp>
    </p:spTree>
    <p:custDataLst>
      <p:tags r:id="rId1"/>
    </p:custDataLst>
    <p:extLst>
      <p:ext uri="{BB962C8B-B14F-4D97-AF65-F5344CB8AC3E}">
        <p14:creationId xmlns:p14="http://schemas.microsoft.com/office/powerpoint/2010/main" val="512237103"/>
      </p:ext>
    </p:extLst>
  </p:cSld>
  <p:clrMapOvr>
    <a:masterClrMapping/>
  </p:clrMapOvr>
  <p:transition>
    <p:fade/>
  </p:transition>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4975" y="1142881"/>
            <a:ext cx="11567160" cy="966693"/>
          </a:xfrm>
        </p:spPr>
        <p:txBody>
          <a:bodyPr wrap="square" lIns="0" tIns="0" rIns="0" bIns="0">
            <a:spAutoFit/>
          </a:bodyPr>
          <a:lstStyle>
            <a:lvl1pPr marL="0" marR="0" indent="0" algn="l" defTabSz="932384" rtl="0" eaLnBrk="1" fontAlgn="auto" latinLnBrk="0" hangingPunct="1">
              <a:lnSpc>
                <a:spcPct val="110000"/>
              </a:lnSpc>
              <a:spcBef>
                <a:spcPts val="0"/>
              </a:spcBef>
              <a:spcAft>
                <a:spcPts val="612"/>
              </a:spcAft>
              <a:buClrTx/>
              <a:buSzPct val="90000"/>
              <a:buFont typeface="Wingdings" panose="05000000000000000000" pitchFamily="2" charset="2"/>
              <a:buNone/>
              <a:tabLst/>
              <a:defRPr lang="en-US" sz="1836" b="0" i="0" kern="1200" spc="0" baseline="0" dirty="0">
                <a:solidFill>
                  <a:srgbClr val="000000"/>
                </a:solidFill>
                <a:latin typeface="+mj-lt"/>
                <a:ea typeface="+mn-ea"/>
                <a:cs typeface="+mn-cs"/>
              </a:defRPr>
            </a:lvl1pPr>
            <a:lvl2pPr marL="0" indent="0">
              <a:lnSpc>
                <a:spcPct val="110000"/>
              </a:lnSpc>
              <a:spcBef>
                <a:spcPts val="0"/>
              </a:spcBef>
              <a:spcAft>
                <a:spcPts val="612"/>
              </a:spcAft>
              <a:buNone/>
              <a:defRPr sz="1632">
                <a:solidFill>
                  <a:srgbClr val="000000"/>
                </a:solidFill>
              </a:defRPr>
            </a:lvl2pPr>
            <a:lvl3pPr marL="0" indent="0">
              <a:lnSpc>
                <a:spcPct val="110000"/>
              </a:lnSpc>
              <a:spcBef>
                <a:spcPts val="0"/>
              </a:spcBef>
              <a:spcAft>
                <a:spcPts val="612"/>
              </a:spcAft>
              <a:buNone/>
              <a:defRPr sz="1428">
                <a:solidFill>
                  <a:srgbClr val="000000"/>
                </a:solidFill>
                <a:latin typeface="+mn-lt"/>
              </a:defRPr>
            </a:lvl3pPr>
            <a:lvl4pPr marL="685537" indent="0">
              <a:spcBef>
                <a:spcPts val="0"/>
              </a:spcBef>
              <a:spcAft>
                <a:spcPts val="1298"/>
              </a:spcAft>
              <a:buNone/>
              <a:defRPr sz="2000"/>
            </a:lvl4pPr>
            <a:lvl5pPr marL="914049" indent="0">
              <a:buNone/>
              <a:defRPr/>
            </a:lvl5pPr>
          </a:lstStyle>
          <a:p>
            <a:pPr lvl="0"/>
            <a:r>
              <a:rPr lang="en-US"/>
              <a:t>First level Segoe UI </a:t>
            </a:r>
            <a:r>
              <a:rPr lang="en-US" err="1"/>
              <a:t>Semibold</a:t>
            </a:r>
            <a:r>
              <a:rPr lang="en-US"/>
              <a:t> 18pt</a:t>
            </a:r>
          </a:p>
          <a:p>
            <a:pPr lvl="1"/>
            <a:r>
              <a:rPr lang="en-US"/>
              <a:t>Second level Segoe UI 16pt</a:t>
            </a:r>
          </a:p>
          <a:p>
            <a:pPr lvl="2"/>
            <a:r>
              <a:rPr lang="en-US"/>
              <a:t>Third level Segoe UI 14pt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34975" y="227016"/>
            <a:ext cx="11563350" cy="754061"/>
          </a:xfrm>
          <a:prstGeom prst="rect">
            <a:avLst/>
          </a:prstGeom>
        </p:spPr>
        <p:txBody>
          <a:bodyPr vert="horz" wrap="square" lIns="0" tIns="164592" rIns="0" bIns="0" rtlCol="0" anchor="t">
            <a:noAutofit/>
          </a:bodyPr>
          <a:lstStyle>
            <a:lvl1pPr>
              <a:defRPr>
                <a:solidFill>
                  <a:schemeClr val="tx2"/>
                </a:solidFill>
              </a:defRPr>
            </a:lvl1pPr>
          </a:lstStyle>
          <a:p>
            <a:r>
              <a:rPr lang="en-US"/>
              <a:t>Heading Segoe UI </a:t>
            </a:r>
            <a:r>
              <a:rPr lang="en-US" err="1"/>
              <a:t>Semibold</a:t>
            </a:r>
            <a:r>
              <a:rPr lang="en-US"/>
              <a:t> 34pt</a:t>
            </a:r>
          </a:p>
        </p:txBody>
      </p:sp>
    </p:spTree>
    <p:extLst>
      <p:ext uri="{BB962C8B-B14F-4D97-AF65-F5344CB8AC3E}">
        <p14:creationId xmlns:p14="http://schemas.microsoft.com/office/powerpoint/2010/main" val="3349721746"/>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Ref idx="1001">
        <a:schemeClr val="bg1"/>
      </p:bgRef>
    </p:bg>
    <p:spTree>
      <p:nvGrpSpPr>
        <p:cNvPr id="1" name=""/>
        <p:cNvGrpSpPr/>
        <p:nvPr/>
      </p:nvGrpSpPr>
      <p:grpSpPr>
        <a:xfrm>
          <a:off x="0" y="0"/>
          <a:ext cx="0" cy="0"/>
          <a:chOff x="0" y="0"/>
          <a:chExt cx="0" cy="0"/>
        </a:xfrm>
      </p:grpSpPr>
      <p:pic>
        <p:nvPicPr>
          <p:cNvPr id="13" name="Picture 12" descr="A picture containing wall, sky&#10;&#10;Description automatically generated">
            <a:extLst>
              <a:ext uri="{FF2B5EF4-FFF2-40B4-BE49-F238E27FC236}">
                <a16:creationId xmlns:a16="http://schemas.microsoft.com/office/drawing/2014/main" id="{727A6542-FA47-4C99-9B0D-5D0D03140F19}"/>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1" y="0"/>
            <a:ext cx="12436475" cy="6994526"/>
          </a:xfrm>
          <a:prstGeom prst="rect">
            <a:avLst/>
          </a:prstGeom>
        </p:spPr>
      </p:pic>
      <p:sp>
        <p:nvSpPr>
          <p:cNvPr id="10" name="Rectangle 9">
            <a:extLst>
              <a:ext uri="{FF2B5EF4-FFF2-40B4-BE49-F238E27FC236}">
                <a16:creationId xmlns:a16="http://schemas.microsoft.com/office/drawing/2014/main" id="{CE79D1A1-B684-45E5-AE16-5134A1F80FAF}"/>
              </a:ext>
            </a:extLst>
          </p:cNvPr>
          <p:cNvSpPr/>
          <p:nvPr userDrawn="1"/>
        </p:nvSpPr>
        <p:spPr bwMode="auto">
          <a:xfrm>
            <a:off x="0" y="0"/>
            <a:ext cx="7742237" cy="6994524"/>
          </a:xfrm>
          <a:prstGeom prst="rect">
            <a:avLst/>
          </a:prstGeom>
          <a:gradFill flip="none" rotWithShape="1">
            <a:gsLst>
              <a:gs pos="0">
                <a:schemeClr val="accent1">
                  <a:lumMod val="5000"/>
                  <a:lumOff val="95000"/>
                  <a:alpha val="0"/>
                </a:schemeClr>
              </a:gs>
              <a:gs pos="100000">
                <a:schemeClr val="bg1">
                  <a:alpha val="70000"/>
                </a:schemeClr>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595915" y="2474071"/>
            <a:ext cx="5185566" cy="1130053"/>
          </a:xfrm>
          <a:noFill/>
        </p:spPr>
        <p:txBody>
          <a:bodyPr wrap="square" lIns="0" tIns="0" rIns="0" bIns="0" anchor="b" anchorCtr="0">
            <a:spAutoFit/>
          </a:bodyPr>
          <a:lstStyle>
            <a:lvl1pPr>
              <a:defRPr sz="3600" spc="-51" baseline="0">
                <a:solidFill>
                  <a:schemeClr val="tx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4" y="4041282"/>
            <a:ext cx="5186010" cy="313904"/>
          </a:xfrm>
          <a:noFill/>
        </p:spPr>
        <p:txBody>
          <a:bodyPr wrap="square" lIns="0" tIns="0" rIns="0" bIns="0">
            <a:spAutoFit/>
          </a:bodyPr>
          <a:lstStyle>
            <a:lvl1pPr marL="0" indent="0">
              <a:spcBef>
                <a:spcPts val="0"/>
              </a:spcBef>
              <a:buNone/>
              <a:defRPr sz="2000" spc="0" baseline="0">
                <a:gradFill>
                  <a:gsLst>
                    <a:gs pos="21764">
                      <a:srgbClr val="1A1A1A"/>
                    </a:gs>
                    <a:gs pos="12500">
                      <a:srgbClr val="1A1A1A"/>
                    </a:gs>
                  </a:gsLst>
                  <a:lin ang="5400000" scaled="0"/>
                </a:gradFill>
                <a:latin typeface="+mj-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E833CBE1-E4C9-4925-BB63-7CE5BB0EEA52}"/>
              </a:ext>
            </a:extLst>
          </p:cNvPr>
          <p:cNvPicPr>
            <a:picLocks noChangeAspect="1"/>
          </p:cNvPicPr>
          <p:nvPr userDrawn="1"/>
        </p:nvPicPr>
        <p:blipFill>
          <a:blip r:embed="rId4"/>
          <a:stretch>
            <a:fillRect/>
          </a:stretch>
        </p:blipFill>
        <p:spPr>
          <a:xfrm>
            <a:off x="545006" y="568956"/>
            <a:ext cx="4280787" cy="347865"/>
          </a:xfrm>
          <a:prstGeom prst="rect">
            <a:avLst/>
          </a:prstGeom>
        </p:spPr>
      </p:pic>
    </p:spTree>
    <p:custDataLst>
      <p:tags r:id="rId1"/>
    </p:custDataLst>
    <p:extLst>
      <p:ext uri="{BB962C8B-B14F-4D97-AF65-F5344CB8AC3E}">
        <p14:creationId xmlns:p14="http://schemas.microsoft.com/office/powerpoint/2010/main" val="41307804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Dark">
    <p:bg>
      <p:bgPr>
        <a:solidFill>
          <a:schemeClr val="tx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2"/>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solidFill>
                  <a:schemeClr val="bg1"/>
                </a:solidFill>
                <a:latin typeface="+mj-lt"/>
                <a:cs typeface="Segoe UI" panose="020B0502040204020203" pitchFamily="34" charset="0"/>
              </a:defRPr>
            </a:lvl1pPr>
          </a:lstStyle>
          <a:p>
            <a:pPr lvl="0"/>
            <a:r>
              <a:rPr lang="en-US" dirty="0"/>
              <a:t>Speaker name or subtitle text</a:t>
            </a:r>
          </a:p>
        </p:txBody>
      </p:sp>
      <p:pic>
        <p:nvPicPr>
          <p:cNvPr id="2" name="Picture 1">
            <a:extLst>
              <a:ext uri="{FF2B5EF4-FFF2-40B4-BE49-F238E27FC236}">
                <a16:creationId xmlns:a16="http://schemas.microsoft.com/office/drawing/2014/main" id="{F2BAA601-8DBD-43B2-9159-8439E78EF6B9}"/>
              </a:ext>
            </a:extLst>
          </p:cNvPr>
          <p:cNvPicPr>
            <a:picLocks noChangeAspect="1"/>
          </p:cNvPicPr>
          <p:nvPr userDrawn="1"/>
        </p:nvPicPr>
        <p:blipFill>
          <a:blip r:embed="rId3"/>
          <a:stretch>
            <a:fillRect/>
          </a:stretch>
        </p:blipFill>
        <p:spPr>
          <a:xfrm>
            <a:off x="553798" y="570022"/>
            <a:ext cx="4267668" cy="346799"/>
          </a:xfrm>
          <a:prstGeom prst="rect">
            <a:avLst/>
          </a:prstGeom>
        </p:spPr>
      </p:pic>
    </p:spTree>
    <p:custDataLst>
      <p:tags r:id="rId1"/>
    </p:custDataLst>
    <p:extLst>
      <p:ext uri="{BB962C8B-B14F-4D97-AF65-F5344CB8AC3E}">
        <p14:creationId xmlns:p14="http://schemas.microsoft.com/office/powerpoint/2010/main" val="20663826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Light">
    <p:bg>
      <p:bgPr>
        <a:solidFill>
          <a:schemeClr val="bg1">
            <a:lumMod val="95000"/>
          </a:schemeClr>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95915" y="3039097"/>
            <a:ext cx="9327356" cy="565027"/>
          </a:xfrm>
          <a:noFill/>
        </p:spPr>
        <p:txBody>
          <a:bodyPr lIns="0" tIns="0" rIns="0" bIns="0" anchor="b" anchorCtr="0">
            <a:spAutoFit/>
          </a:bodyPr>
          <a:lstStyle>
            <a:lvl1pPr>
              <a:defRPr sz="3600" spc="-51" baseline="0">
                <a:solidFill>
                  <a:schemeClr val="accent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95915" y="4041282"/>
            <a:ext cx="9327356"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 text</a:t>
            </a:r>
          </a:p>
        </p:txBody>
      </p:sp>
      <p:pic>
        <p:nvPicPr>
          <p:cNvPr id="7" name="Picture 6">
            <a:extLst>
              <a:ext uri="{FF2B5EF4-FFF2-40B4-BE49-F238E27FC236}">
                <a16:creationId xmlns:a16="http://schemas.microsoft.com/office/drawing/2014/main" id="{9048682F-F1F2-470A-A3DC-CC09D31EC7F9}"/>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spTree>
    <p:custDataLst>
      <p:tags r:id="rId1"/>
    </p:custDataLst>
    <p:extLst>
      <p:ext uri="{BB962C8B-B14F-4D97-AF65-F5344CB8AC3E}">
        <p14:creationId xmlns:p14="http://schemas.microsoft.com/office/powerpoint/2010/main" val="32245381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 Square Photo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j-lt"/>
                <a:cs typeface="Segoe UI" panose="020B0502040204020203" pitchFamily="34" charset="0"/>
              </a:defRPr>
            </a:lvl1pPr>
          </a:lstStyle>
          <a:p>
            <a:pPr lvl="0"/>
            <a:r>
              <a:rPr lang="en-US" dirty="0"/>
              <a:t>Speaker name or subtitle</a:t>
            </a:r>
          </a:p>
        </p:txBody>
      </p:sp>
      <p:pic>
        <p:nvPicPr>
          <p:cNvPr id="27" name="Picture 26">
            <a:extLst>
              <a:ext uri="{FF2B5EF4-FFF2-40B4-BE49-F238E27FC236}">
                <a16:creationId xmlns:a16="http://schemas.microsoft.com/office/drawing/2014/main" id="{E84D8BDE-8B37-4EEA-984D-98A35C36EE96}"/>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4" name="Picture 3">
            <a:extLst>
              <a:ext uri="{FF2B5EF4-FFF2-40B4-BE49-F238E27FC236}">
                <a16:creationId xmlns:a16="http://schemas.microsoft.com/office/drawing/2014/main" id="{40B9B169-E29E-4C92-916F-A28EA737646E}"/>
              </a:ext>
            </a:extLst>
          </p:cNvPr>
          <p:cNvPicPr>
            <a:picLocks noChangeAspect="1"/>
          </p:cNvPicPr>
          <p:nvPr userDrawn="1"/>
        </p:nvPicPr>
        <p:blipFill rotWithShape="1">
          <a:blip r:embed="rId4"/>
          <a:srcRect l="25172" t="385" r="22607" b="385"/>
          <a:stretch/>
        </p:blipFill>
        <p:spPr>
          <a:xfrm flipH="1">
            <a:off x="5333994" y="0"/>
            <a:ext cx="7110414" cy="6994524"/>
          </a:xfrm>
          <a:prstGeom prst="rect">
            <a:avLst/>
          </a:prstGeom>
          <a:noFill/>
        </p:spPr>
      </p:pic>
    </p:spTree>
    <p:custDataLst>
      <p:tags r:id="rId1"/>
    </p:custDataLst>
    <p:extLst>
      <p:ext uri="{BB962C8B-B14F-4D97-AF65-F5344CB8AC3E}">
        <p14:creationId xmlns:p14="http://schemas.microsoft.com/office/powerpoint/2010/main" val="26090552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600059" y="2473827"/>
            <a:ext cx="4251462" cy="1130053"/>
          </a:xfrm>
        </p:spPr>
        <p:txBody>
          <a:bodyPr anchor="b" anchorCtr="0">
            <a:spAutoFit/>
          </a:bodyPr>
          <a:lstStyle>
            <a:lvl1pPr>
              <a:defRPr>
                <a:solidFill>
                  <a:schemeClr val="tx2"/>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93713" y="4041282"/>
            <a:ext cx="4248092" cy="313904"/>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16" name="Picture 15" descr="A person sitting at a table using a computer&#10;&#10;Description automatically generated">
            <a:extLst>
              <a:ext uri="{FF2B5EF4-FFF2-40B4-BE49-F238E27FC236}">
                <a16:creationId xmlns:a16="http://schemas.microsoft.com/office/drawing/2014/main" id="{C18A40F7-366E-4159-91E1-4993F7949410}"/>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1"/>
            <a:ext cx="7102475" cy="6994525"/>
          </a:xfrm>
          <a:prstGeom prst="rect">
            <a:avLst/>
          </a:prstGeom>
        </p:spPr>
      </p:pic>
      <p:pic>
        <p:nvPicPr>
          <p:cNvPr id="19" name="Picture 18">
            <a:extLst>
              <a:ext uri="{FF2B5EF4-FFF2-40B4-BE49-F238E27FC236}">
                <a16:creationId xmlns:a16="http://schemas.microsoft.com/office/drawing/2014/main" id="{AD2ACA0A-F32A-4532-9FBD-221FA7CE2911}"/>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46769" y="568958"/>
            <a:ext cx="2532536" cy="561420"/>
          </a:xfrm>
          <a:prstGeom prst="rect">
            <a:avLst/>
          </a:prstGeom>
        </p:spPr>
      </p:pic>
      <p:pic>
        <p:nvPicPr>
          <p:cNvPr id="3" name="Picture 2">
            <a:extLst>
              <a:ext uri="{FF2B5EF4-FFF2-40B4-BE49-F238E27FC236}">
                <a16:creationId xmlns:a16="http://schemas.microsoft.com/office/drawing/2014/main" id="{050F8003-7EBB-4FA1-9F38-725C30889F71}"/>
              </a:ext>
            </a:extLst>
          </p:cNvPr>
          <p:cNvPicPr>
            <a:picLocks noChangeAspect="1"/>
          </p:cNvPicPr>
          <p:nvPr userDrawn="1"/>
        </p:nvPicPr>
        <p:blipFill rotWithShape="1">
          <a:blip r:embed="rId5"/>
          <a:srcRect l="25286" t="4539" r="17526" b="15358"/>
          <a:stretch/>
        </p:blipFill>
        <p:spPr>
          <a:xfrm>
            <a:off x="5324284" y="-16730"/>
            <a:ext cx="7112190" cy="7011255"/>
          </a:xfrm>
          <a:prstGeom prst="rect">
            <a:avLst/>
          </a:prstGeom>
        </p:spPr>
      </p:pic>
    </p:spTree>
    <p:custDataLst>
      <p:tags r:id="rId1"/>
    </p:custDataLst>
    <p:extLst>
      <p:ext uri="{BB962C8B-B14F-4D97-AF65-F5344CB8AC3E}">
        <p14:creationId xmlns:p14="http://schemas.microsoft.com/office/powerpoint/2010/main" val="15986680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lvl1pPr>
              <a:defRPr>
                <a:solidFill>
                  <a:schemeClr val="tx2"/>
                </a:solidFill>
              </a:defRPr>
            </a:lvl1pPr>
          </a:lstStyle>
          <a:p>
            <a:r>
              <a:rPr lang="en-US" dirty="0"/>
              <a:t>Click to edit Master title style</a:t>
            </a:r>
          </a:p>
        </p:txBody>
      </p:sp>
      <p:sp>
        <p:nvSpPr>
          <p:cNvPr id="4" name="Text Placeholder 3"/>
          <p:cNvSpPr>
            <a:spLocks noGrp="1"/>
          </p:cNvSpPr>
          <p:nvPr>
            <p:ph type="body" sz="quarter" idx="10"/>
          </p:nvPr>
        </p:nvSpPr>
        <p:spPr>
          <a:xfrm>
            <a:off x="598148" y="1462924"/>
            <a:ext cx="11239464" cy="1644874"/>
          </a:xfrm>
        </p:spPr>
        <p:txBody>
          <a:bodyPr wrap="square">
            <a:spAutoFit/>
          </a:bodyPr>
          <a:lstStyle>
            <a:lvl1pPr marL="0" indent="0">
              <a:buNone/>
              <a:defRPr>
                <a:latin typeface="+mj-lt"/>
              </a:defRPr>
            </a:lvl1pPr>
            <a:lvl2pPr marL="233149" indent="0">
              <a:buNone/>
              <a:defRPr/>
            </a:lvl2pPr>
            <a:lvl3pPr marL="466298" indent="0">
              <a:buNone/>
              <a:defRPr/>
            </a:lvl3pPr>
            <a:lvl4pPr marL="699447" indent="0">
              <a:buNone/>
              <a:defRPr/>
            </a:lvl4pPr>
            <a:lvl5pPr marL="932597" indent="0">
              <a:buNone/>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extLst>
      <p:ext uri="{BB962C8B-B14F-4D97-AF65-F5344CB8AC3E}">
        <p14:creationId xmlns:p14="http://schemas.microsoft.com/office/powerpoint/2010/main" val="18402598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1.emf"/><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00059" y="466301"/>
            <a:ext cx="11239464" cy="565027"/>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95915" y="1464080"/>
            <a:ext cx="11239464" cy="1644855"/>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9" cstate="screen">
            <a:extLst>
              <a:ext uri="{28A0092B-C50C-407E-A947-70E740481C1C}">
                <a14:useLocalDpi xmlns:a14="http://schemas.microsoft.com/office/drawing/2010/main"/>
              </a:ext>
            </a:extLst>
          </a:blip>
          <a:stretch>
            <a:fillRect/>
          </a:stretch>
        </p:blipFill>
        <p:spPr>
          <a:xfrm rot="5400000">
            <a:off x="9475748" y="3001154"/>
            <a:ext cx="6994525" cy="992217"/>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436475" cy="6994525"/>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96951" cy="59686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8475" cy="298433"/>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pPr>
            <a:endParaRPr lang="en-US" sz="2448" dirty="0">
              <a:gradFill>
                <a:gsLst>
                  <a:gs pos="0">
                    <a:srgbClr val="FFFFFF"/>
                  </a:gs>
                  <a:gs pos="100000">
                    <a:srgbClr val="FFFFFF"/>
                  </a:gs>
                </a:gsLst>
                <a:lin ang="5400000" scaled="0"/>
              </a:gradFill>
              <a:ea typeface="Segoe UI" pitchFamily="34" charset="0"/>
              <a:cs typeface="Segoe UI" pitchFamily="34" charset="0"/>
            </a:endParaRPr>
          </a:p>
        </p:txBody>
      </p:sp>
    </p:spTree>
    <p:custDataLst>
      <p:tags r:id="rId38"/>
    </p:custDataLst>
    <p:extLst>
      <p:ext uri="{BB962C8B-B14F-4D97-AF65-F5344CB8AC3E}">
        <p14:creationId xmlns:p14="http://schemas.microsoft.com/office/powerpoint/2010/main" val="1987576074"/>
      </p:ext>
    </p:extLst>
  </p:cSld>
  <p:clrMap bg1="lt1" tx1="dk1" bg2="lt2" tx2="dk2" accent1="accent1" accent2="accent2" accent3="accent3" accent4="accent4" accent5="accent5" accent6="accent6" hlink="hlink" folHlink="folHlink"/>
  <p:sldLayoutIdLst>
    <p:sldLayoutId id="2147484374" r:id="rId1"/>
    <p:sldLayoutId id="2147484378" r:id="rId2"/>
    <p:sldLayoutId id="2147484377" r:id="rId3"/>
    <p:sldLayoutId id="2147484349" r:id="rId4"/>
    <p:sldLayoutId id="2147484347" r:id="rId5"/>
    <p:sldLayoutId id="2147484348" r:id="rId6"/>
    <p:sldLayoutId id="2147484345" r:id="rId7"/>
    <p:sldLayoutId id="2147484346" r:id="rId8"/>
    <p:sldLayoutId id="2147484351" r:id="rId9"/>
    <p:sldLayoutId id="2147484352" r:id="rId10"/>
    <p:sldLayoutId id="2147484353" r:id="rId11"/>
    <p:sldLayoutId id="2147484354" r:id="rId12"/>
    <p:sldLayoutId id="2147484355" r:id="rId13"/>
    <p:sldLayoutId id="2147484356" r:id="rId14"/>
    <p:sldLayoutId id="2147484357" r:id="rId15"/>
    <p:sldLayoutId id="2147484358" r:id="rId16"/>
    <p:sldLayoutId id="2147484359" r:id="rId17"/>
    <p:sldLayoutId id="2147484360" r:id="rId18"/>
    <p:sldLayoutId id="2147484361" r:id="rId19"/>
    <p:sldLayoutId id="2147484362" r:id="rId20"/>
    <p:sldLayoutId id="2147484363" r:id="rId21"/>
    <p:sldLayoutId id="2147484364" r:id="rId22"/>
    <p:sldLayoutId id="2147484365" r:id="rId23"/>
    <p:sldLayoutId id="2147484382" r:id="rId24"/>
    <p:sldLayoutId id="2147484381" r:id="rId25"/>
    <p:sldLayoutId id="2147484366" r:id="rId26"/>
    <p:sldLayoutId id="2147484367" r:id="rId27"/>
    <p:sldLayoutId id="2147484368" r:id="rId28"/>
    <p:sldLayoutId id="2147484369" r:id="rId29"/>
    <p:sldLayoutId id="2147484373" r:id="rId30"/>
    <p:sldLayoutId id="2147484379" r:id="rId31"/>
    <p:sldLayoutId id="2147484370" r:id="rId32"/>
    <p:sldLayoutId id="2147484380" r:id="rId33"/>
    <p:sldLayoutId id="2147484371" r:id="rId34"/>
    <p:sldLayoutId id="2147484372" r:id="rId35"/>
    <p:sldLayoutId id="2147484383" r:id="rId36"/>
  </p:sldLayoutIdLst>
  <p:transition>
    <p:fade/>
  </p:transition>
  <p:hf sldNum="0" hdr="0" ftr="0" dt="0"/>
  <p:txStyles>
    <p:titleStyle>
      <a:lvl1pPr algn="l" defTabSz="951304" rtl="0" eaLnBrk="1" latinLnBrk="0" hangingPunct="1">
        <a:lnSpc>
          <a:spcPct val="100000"/>
        </a:lnSpc>
        <a:spcBef>
          <a:spcPct val="0"/>
        </a:spcBef>
        <a:buNone/>
        <a:defRPr lang="en-US" sz="3600" b="0" kern="1200" cap="none" spc="-51" baseline="0" dirty="0" smtClean="0">
          <a:ln w="3175">
            <a:noFill/>
          </a:ln>
          <a:solidFill>
            <a:schemeClr val="tx2"/>
          </a:solidFill>
          <a:effectLst/>
          <a:latin typeface="+mj-lt"/>
          <a:ea typeface="+mn-ea"/>
          <a:cs typeface="Segoe UI" pitchFamily="34" charset="0"/>
        </a:defRPr>
      </a:lvl1pPr>
    </p:titleStyle>
    <p:body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j-lt"/>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p:bodyStyle>
    <p:otherStyle>
      <a:defPPr>
        <a:defRPr lang="en-US"/>
      </a:defPPr>
      <a:lvl1pPr marL="0" algn="l" defTabSz="951304" rtl="0" eaLnBrk="1" latinLnBrk="0" hangingPunct="1">
        <a:defRPr sz="1836" kern="1200">
          <a:solidFill>
            <a:schemeClr val="tx1"/>
          </a:solidFill>
          <a:latin typeface="+mn-lt"/>
          <a:ea typeface="+mn-ea"/>
          <a:cs typeface="+mn-cs"/>
        </a:defRPr>
      </a:lvl1pPr>
      <a:lvl2pPr marL="475652" algn="l" defTabSz="951304" rtl="0" eaLnBrk="1" latinLnBrk="0" hangingPunct="1">
        <a:defRPr sz="1836" kern="1200">
          <a:solidFill>
            <a:schemeClr val="tx1"/>
          </a:solidFill>
          <a:latin typeface="+mn-lt"/>
          <a:ea typeface="+mn-ea"/>
          <a:cs typeface="+mn-cs"/>
        </a:defRPr>
      </a:lvl2pPr>
      <a:lvl3pPr marL="951304" algn="l" defTabSz="951304" rtl="0" eaLnBrk="1" latinLnBrk="0" hangingPunct="1">
        <a:defRPr sz="1836" kern="1200">
          <a:solidFill>
            <a:schemeClr val="tx1"/>
          </a:solidFill>
          <a:latin typeface="+mn-lt"/>
          <a:ea typeface="+mn-ea"/>
          <a:cs typeface="+mn-cs"/>
        </a:defRPr>
      </a:lvl3pPr>
      <a:lvl4pPr marL="1426955" algn="l" defTabSz="951304" rtl="0" eaLnBrk="1" latinLnBrk="0" hangingPunct="1">
        <a:defRPr sz="1836" kern="1200">
          <a:solidFill>
            <a:schemeClr val="tx1"/>
          </a:solidFill>
          <a:latin typeface="+mn-lt"/>
          <a:ea typeface="+mn-ea"/>
          <a:cs typeface="+mn-cs"/>
        </a:defRPr>
      </a:lvl4pPr>
      <a:lvl5pPr marL="1902607" algn="l" defTabSz="951304" rtl="0" eaLnBrk="1" latinLnBrk="0" hangingPunct="1">
        <a:defRPr sz="1836" kern="1200">
          <a:solidFill>
            <a:schemeClr val="tx1"/>
          </a:solidFill>
          <a:latin typeface="+mn-lt"/>
          <a:ea typeface="+mn-ea"/>
          <a:cs typeface="+mn-cs"/>
        </a:defRPr>
      </a:lvl5pPr>
      <a:lvl6pPr marL="2378260" algn="l" defTabSz="951304" rtl="0" eaLnBrk="1" latinLnBrk="0" hangingPunct="1">
        <a:defRPr sz="1836" kern="1200">
          <a:solidFill>
            <a:schemeClr val="tx1"/>
          </a:solidFill>
          <a:latin typeface="+mn-lt"/>
          <a:ea typeface="+mn-ea"/>
          <a:cs typeface="+mn-cs"/>
        </a:defRPr>
      </a:lvl6pPr>
      <a:lvl7pPr marL="2853911" algn="l" defTabSz="951304" rtl="0" eaLnBrk="1" latinLnBrk="0" hangingPunct="1">
        <a:defRPr sz="1836" kern="1200">
          <a:solidFill>
            <a:schemeClr val="tx1"/>
          </a:solidFill>
          <a:latin typeface="+mn-lt"/>
          <a:ea typeface="+mn-ea"/>
          <a:cs typeface="+mn-cs"/>
        </a:defRPr>
      </a:lvl7pPr>
      <a:lvl8pPr marL="3329562" algn="l" defTabSz="951304" rtl="0" eaLnBrk="1" latinLnBrk="0" hangingPunct="1">
        <a:defRPr sz="1836" kern="1200">
          <a:solidFill>
            <a:schemeClr val="tx1"/>
          </a:solidFill>
          <a:latin typeface="+mn-lt"/>
          <a:ea typeface="+mn-ea"/>
          <a:cs typeface="+mn-cs"/>
        </a:defRPr>
      </a:lvl8pPr>
      <a:lvl9pPr marL="3805215" algn="l" defTabSz="951304" rtl="0" eaLnBrk="1" latinLnBrk="0" hangingPunct="1">
        <a:defRPr sz="1836"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36.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6.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6.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0.xml"/><Relationship Id="rId1" Type="http://schemas.openxmlformats.org/officeDocument/2006/relationships/tags" Target="../tags/tag40.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2.xml"/><Relationship Id="rId1" Type="http://schemas.openxmlformats.org/officeDocument/2006/relationships/tags" Target="../tags/tag4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39.xml"/><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ED02E-75B2-4694-953B-5A2449E72929}"/>
              </a:ext>
            </a:extLst>
          </p:cNvPr>
          <p:cNvSpPr>
            <a:spLocks noGrp="1"/>
          </p:cNvSpPr>
          <p:nvPr>
            <p:ph type="title"/>
          </p:nvPr>
        </p:nvSpPr>
        <p:spPr>
          <a:xfrm>
            <a:off x="215580" y="118146"/>
            <a:ext cx="12005314" cy="448228"/>
          </a:xfrm>
        </p:spPr>
        <p:txBody>
          <a:bodyPr/>
          <a:lstStyle/>
          <a:p>
            <a:r>
              <a:rPr lang="en-US" sz="2856" dirty="0">
                <a:cs typeface="Segoe UI"/>
              </a:rPr>
              <a:t>Design Presentation: DW Optimization Part 2</a:t>
            </a:r>
            <a:endParaRPr lang="en-US" sz="2856" dirty="0"/>
          </a:p>
        </p:txBody>
      </p:sp>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nvGraphicFramePr>
        <p:xfrm>
          <a:off x="215580" y="1069668"/>
          <a:ext cx="12056995" cy="5806711"/>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5253393">
                  <a:extLst>
                    <a:ext uri="{9D8B030D-6E8A-4147-A177-3AD203B41FA5}">
                      <a16:colId xmlns:a16="http://schemas.microsoft.com/office/drawing/2014/main" val="154658674"/>
                    </a:ext>
                  </a:extLst>
                </a:gridCol>
                <a:gridCol w="1515776">
                  <a:extLst>
                    <a:ext uri="{9D8B030D-6E8A-4147-A177-3AD203B41FA5}">
                      <a16:colId xmlns:a16="http://schemas.microsoft.com/office/drawing/2014/main" val="1161179677"/>
                    </a:ext>
                  </a:extLst>
                </a:gridCol>
                <a:gridCol w="3150380">
                  <a:extLst>
                    <a:ext uri="{9D8B030D-6E8A-4147-A177-3AD203B41FA5}">
                      <a16:colId xmlns:a16="http://schemas.microsoft.com/office/drawing/2014/main" val="44730979"/>
                    </a:ext>
                  </a:extLst>
                </a:gridCol>
              </a:tblGrid>
              <a:tr h="589541">
                <a:tc>
                  <a:txBody>
                    <a:bodyPr/>
                    <a:lstStyle/>
                    <a:p>
                      <a:r>
                        <a:rPr lang="en-US" sz="1100" b="1"/>
                        <a:t>Session Day/Time:</a:t>
                      </a:r>
                    </a:p>
                  </a:txBody>
                  <a:tcPr marL="93260" marR="93260" marT="46630" marB="46630" anchor="ctr">
                    <a:solidFill>
                      <a:schemeClr val="bg1">
                        <a:lumMod val="85000"/>
                      </a:schemeClr>
                    </a:solidFill>
                  </a:tcPr>
                </a:tc>
                <a:tc>
                  <a:txBody>
                    <a:bodyPr/>
                    <a:lstStyle/>
                    <a:p>
                      <a:r>
                        <a:rPr lang="en-US" sz="1100" dirty="0"/>
                        <a:t>Day 2, Optimize &amp; Query: 10:30 – 11:00</a:t>
                      </a:r>
                    </a:p>
                  </a:txBody>
                  <a:tcPr marL="93260" marR="93260" marT="46630" marB="46630" anchor="ctr"/>
                </a:tc>
                <a:tc>
                  <a:txBody>
                    <a:bodyPr/>
                    <a:lstStyle/>
                    <a:p>
                      <a:r>
                        <a:rPr lang="en-US" sz="1100" b="1"/>
                        <a:t>Presenters/SMEs:</a:t>
                      </a:r>
                      <a:endParaRPr lang="en-US" sz="1100"/>
                    </a:p>
                  </a:txBody>
                  <a:tcPr marL="93260" marR="93260" marT="46630" marB="46630" anchor="ctr">
                    <a:solidFill>
                      <a:schemeClr val="bg1">
                        <a:lumMod val="85000"/>
                      </a:schemeClr>
                    </a:solidFill>
                  </a:tcPr>
                </a:tc>
                <a:tc>
                  <a:txBody>
                    <a:bodyPr/>
                    <a:lstStyle/>
                    <a:p>
                      <a:r>
                        <a:rPr lang="en-US" sz="1100" dirty="0"/>
                        <a:t>Presenter: John Doe</a:t>
                      </a:r>
                    </a:p>
                    <a:p>
                      <a:r>
                        <a:rPr lang="en-US" sz="1100" dirty="0"/>
                        <a:t>SME(s): John Doe; Jane Doe</a:t>
                      </a:r>
                    </a:p>
                  </a:txBody>
                  <a:tcPr marL="93260" marR="93260" marT="46630" marB="46630" anchor="ctr"/>
                </a:tc>
                <a:extLst>
                  <a:ext uri="{0D108BD9-81ED-4DB2-BD59-A6C34878D82A}">
                    <a16:rowId xmlns:a16="http://schemas.microsoft.com/office/drawing/2014/main" val="3449140663"/>
                  </a:ext>
                </a:extLst>
              </a:tr>
              <a:tr h="548645">
                <a:tc>
                  <a:txBody>
                    <a:bodyPr/>
                    <a:lstStyle/>
                    <a:p>
                      <a:r>
                        <a:rPr lang="en-US" sz="1100" b="1"/>
                        <a:t>Virtual</a:t>
                      </a:r>
                      <a:r>
                        <a:rPr lang="en-US" sz="1100" b="1" baseline="0"/>
                        <a:t> Format and Software:</a:t>
                      </a:r>
                      <a:endParaRPr lang="en-US" sz="1100" b="1"/>
                    </a:p>
                  </a:txBody>
                  <a:tcPr marL="93260" marR="93260" marT="46630" marB="46630" anchor="ctr">
                    <a:solidFill>
                      <a:schemeClr val="bg1">
                        <a:lumMod val="85000"/>
                      </a:schemeClr>
                    </a:solidFill>
                  </a:tcPr>
                </a:tc>
                <a:tc gridSpan="3">
                  <a:txBody>
                    <a:bodyPr/>
                    <a:lstStyle/>
                    <a:p>
                      <a:r>
                        <a:rPr lang="en-US" sz="1100" dirty="0"/>
                        <a:t>Presentation: Single Speaker Presenter, ppt slide presentation, live virtual broadcast via Teams, chat enabled and moderated</a:t>
                      </a:r>
                    </a:p>
                  </a:txBody>
                  <a:tcPr marL="93260" marR="93260" marT="46630" marB="46630" anchor="ctr"/>
                </a:tc>
                <a:tc hMerge="1">
                  <a:txBody>
                    <a:bodyPr/>
                    <a:lstStyle/>
                    <a:p>
                      <a:endParaRPr lang="en-US" sz="1050" b="1" kern="1200">
                        <a:solidFill>
                          <a:schemeClr val="tx1"/>
                        </a:solidFill>
                        <a:latin typeface="+mn-lt"/>
                        <a:ea typeface="+mn-ea"/>
                        <a:cs typeface="+mn-cs"/>
                      </a:endParaRPr>
                    </a:p>
                  </a:txBody>
                  <a:tcPr anchor="ctr">
                    <a:solidFill>
                      <a:srgbClr val="D9D9D9"/>
                    </a:solidFill>
                  </a:tcPr>
                </a:tc>
                <a:tc hMerge="1">
                  <a:txBody>
                    <a:bodyPr/>
                    <a:lstStyle/>
                    <a:p>
                      <a:endParaRPr lang="en-US"/>
                    </a:p>
                  </a:txBody>
                  <a:tcPr/>
                </a:tc>
                <a:extLst>
                  <a:ext uri="{0D108BD9-81ED-4DB2-BD59-A6C34878D82A}">
                    <a16:rowId xmlns:a16="http://schemas.microsoft.com/office/drawing/2014/main" val="3005430204"/>
                  </a:ext>
                </a:extLst>
              </a:tr>
              <a:tr h="325080">
                <a:tc>
                  <a:txBody>
                    <a:bodyPr/>
                    <a:lstStyle/>
                    <a:p>
                      <a:r>
                        <a:rPr lang="en-US" sz="1100" b="1"/>
                        <a:t>Cohort / Breakout Mgmt</a:t>
                      </a:r>
                    </a:p>
                  </a:txBody>
                  <a:tcPr marL="93260" marR="93260" marT="46630" marB="46630" anchor="ctr">
                    <a:solidFill>
                      <a:schemeClr val="bg1">
                        <a:lumMod val="85000"/>
                      </a:schemeClr>
                    </a:solidFill>
                  </a:tcPr>
                </a:tc>
                <a:tc gridSpan="3">
                  <a:txBody>
                    <a:bodyPr/>
                    <a:lstStyle/>
                    <a:p>
                      <a:r>
                        <a:rPr lang="en-US" sz="1100" dirty="0"/>
                        <a:t>No cohorts / breakout activities during this session</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209090798"/>
                  </a:ext>
                </a:extLst>
              </a:tr>
              <a:tr h="854886">
                <a:tc>
                  <a:txBody>
                    <a:bodyPr/>
                    <a:lstStyle/>
                    <a:p>
                      <a:r>
                        <a:rPr lang="en-US" sz="1100" b="1" baseline="0" dirty="0">
                          <a:highlight>
                            <a:srgbClr val="FFFF00"/>
                          </a:highlight>
                        </a:rPr>
                        <a:t>Objective of Session:</a:t>
                      </a:r>
                      <a:endParaRPr lang="en-US" sz="1100" b="1" dirty="0">
                        <a:highlight>
                          <a:srgbClr val="FFFF00"/>
                        </a:highlight>
                      </a:endParaRPr>
                    </a:p>
                  </a:txBody>
                  <a:tcPr marL="93260" marR="93260" marT="46630" marB="46630" anchor="ctr">
                    <a:solidFill>
                      <a:schemeClr val="bg1">
                        <a:lumMod val="85000"/>
                      </a:schemeClr>
                    </a:solidFill>
                  </a:tcPr>
                </a:tc>
                <a:tc gridSpan="3">
                  <a:txBody>
                    <a:bodyPr/>
                    <a:lstStyle/>
                    <a:p>
                      <a:pPr marL="0" marR="0" lvl="0" indent="0" algn="l">
                        <a:lnSpc>
                          <a:spcPct val="100000"/>
                        </a:lnSpc>
                        <a:spcBef>
                          <a:spcPts val="0"/>
                        </a:spcBef>
                        <a:spcAft>
                          <a:spcPts val="0"/>
                        </a:spcAft>
                        <a:buFontTx/>
                        <a:buNone/>
                      </a:pPr>
                      <a:r>
                        <a:rPr lang="en-US" sz="1100" kern="1200" dirty="0">
                          <a:solidFill>
                            <a:schemeClr val="tx1"/>
                          </a:solidFill>
                          <a:latin typeface="+mn-lt"/>
                          <a:ea typeface="+mn-ea"/>
                          <a:cs typeface="+mn-cs"/>
                        </a:rPr>
                        <a:t>As a result of attending this, attendees will better be able to…</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38286531"/>
                  </a:ext>
                </a:extLst>
              </a:tr>
              <a:tr h="869552">
                <a:tc>
                  <a:txBody>
                    <a:bodyPr/>
                    <a:lstStyle/>
                    <a:p>
                      <a:r>
                        <a:rPr lang="en-US" sz="1100" b="1"/>
                        <a:t>Existing Sources:</a:t>
                      </a:r>
                    </a:p>
                  </a:txBody>
                  <a:tcPr marL="93260" marR="93260" marT="46630" marB="46630" anchor="ctr">
                    <a:solidFill>
                      <a:schemeClr val="bg1">
                        <a:lumMod val="85000"/>
                      </a:schemeClr>
                    </a:solidFill>
                  </a:tcPr>
                </a:tc>
                <a:tc gridSpan="3">
                  <a:txBody>
                    <a:bodyPr/>
                    <a:lstStyle/>
                    <a:p>
                      <a:r>
                        <a:rPr lang="en-US" sz="1100" dirty="0"/>
                        <a:t>&lt;link to any supporting content sources (if any)&gt;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32091753"/>
                  </a:ext>
                </a:extLst>
              </a:tr>
              <a:tr h="869552">
                <a:tc>
                  <a:txBody>
                    <a:bodyPr/>
                    <a:lstStyle/>
                    <a:p>
                      <a:r>
                        <a:rPr lang="en-US" sz="1100" b="1"/>
                        <a:t>Learner</a:t>
                      </a:r>
                      <a:r>
                        <a:rPr lang="en-US" sz="1100" b="1" baseline="0"/>
                        <a:t> Content:</a:t>
                      </a:r>
                      <a:endParaRPr lang="en-US" sz="1100" b="1"/>
                    </a:p>
                  </a:txBody>
                  <a:tcPr marL="93260" marR="93260" marT="46630" marB="46630" anchor="ctr">
                    <a:solidFill>
                      <a:schemeClr val="bg1">
                        <a:lumMod val="85000"/>
                      </a:schemeClr>
                    </a:solidFill>
                  </a:tcPr>
                </a:tc>
                <a:tc gridSpan="3">
                  <a:txBody>
                    <a:bodyPr/>
                    <a:lstStyle/>
                    <a:p>
                      <a:r>
                        <a:rPr lang="en-US" sz="1100" dirty="0"/>
                        <a:t>&lt;Link to draft ppt slide deck and any other materials that the attendees would be seeing or using as part of this session&gt;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057621340"/>
                  </a:ext>
                </a:extLst>
              </a:tr>
              <a:tr h="869552">
                <a:tc>
                  <a:txBody>
                    <a:bodyPr/>
                    <a:lstStyle/>
                    <a:p>
                      <a:r>
                        <a:rPr lang="en-US" sz="1100" b="1"/>
                        <a:t>Presenter/ SME Guide Content:</a:t>
                      </a:r>
                    </a:p>
                  </a:txBody>
                  <a:tcPr marL="93260" marR="93260" marT="46630" marB="46630" anchor="ctr">
                    <a:solidFill>
                      <a:schemeClr val="bg1">
                        <a:lumMod val="85000"/>
                      </a:schemeClr>
                    </a:solidFill>
                  </a:tcPr>
                </a:tc>
                <a:tc gridSpan="3">
                  <a:txBody>
                    <a:bodyPr/>
                    <a:lstStyle/>
                    <a:p>
                      <a:r>
                        <a:rPr lang="en-US" sz="1100" dirty="0"/>
                        <a:t>&lt;Link to any supporting materials that are just for the presenter and/or supporting SMEs&gt;</a:t>
                      </a:r>
                    </a:p>
                  </a:txBody>
                  <a:tcPr marL="93260" marR="93260" marT="46630" marB="46630"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86877943"/>
                  </a:ext>
                </a:extLst>
              </a:tr>
              <a:tr h="879903">
                <a:tc>
                  <a:txBody>
                    <a:bodyPr/>
                    <a:lstStyle/>
                    <a:p>
                      <a:r>
                        <a:rPr lang="en-US" sz="1100" b="1"/>
                        <a:t>Required Homework</a:t>
                      </a:r>
                      <a:r>
                        <a:rPr lang="en-US" sz="1100" b="1" baseline="0"/>
                        <a:t> + name of session for HW review:</a:t>
                      </a:r>
                      <a:endParaRPr lang="en-US" sz="1100" b="1"/>
                    </a:p>
                  </a:txBody>
                  <a:tcPr marL="93260" marR="93260" marT="46630" marB="46630" anchor="ctr">
                    <a:solidFill>
                      <a:schemeClr val="bg1">
                        <a:lumMod val="85000"/>
                      </a:schemeClr>
                    </a:solidFill>
                  </a:tcPr>
                </a:tc>
                <a:tc gridSpan="3">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dirty="0"/>
                        <a:t>No homework or pre-required content needed for this session</a:t>
                      </a:r>
                    </a:p>
                  </a:txBody>
                  <a:tcPr marL="93260" marR="93260" marT="46630" marB="46630" anchor="ctr"/>
                </a:tc>
                <a:tc hMerge="1">
                  <a:txBody>
                    <a:bodyPr/>
                    <a:lstStyle/>
                    <a:p>
                      <a:endParaRPr lang="en-US" i="1"/>
                    </a:p>
                  </a:txBody>
                  <a:tcPr anchor="ctr">
                    <a:solidFill>
                      <a:srgbClr val="D9D9D9"/>
                    </a:solidFill>
                  </a:tcPr>
                </a:tc>
                <a:tc hMerge="1">
                  <a:txBody>
                    <a:bodyPr/>
                    <a:lstStyle/>
                    <a:p>
                      <a:endParaRPr lang="en-US" i="1"/>
                    </a:p>
                  </a:txBody>
                  <a:tcPr anchor="ctr"/>
                </a:tc>
                <a:extLst>
                  <a:ext uri="{0D108BD9-81ED-4DB2-BD59-A6C34878D82A}">
                    <a16:rowId xmlns:a16="http://schemas.microsoft.com/office/drawing/2014/main" val="1609438036"/>
                  </a:ext>
                </a:extLst>
              </a:tr>
            </a:tbl>
          </a:graphicData>
        </a:graphic>
      </p:graphicFrame>
      <p:sp>
        <p:nvSpPr>
          <p:cNvPr id="4" name="Rectangle 3"/>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r>
              <a:rPr lang="en-US" sz="1224" b="1" dirty="0">
                <a:latin typeface="Segoe UI"/>
                <a:cs typeface="Segoe UI"/>
              </a:rPr>
              <a:t>Owner: Sean Norman</a:t>
            </a:r>
            <a:endParaRPr lang="en-US" sz="1836" dirty="0"/>
          </a:p>
        </p:txBody>
      </p:sp>
      <p:graphicFrame>
        <p:nvGraphicFramePr>
          <p:cNvPr id="13" name="Table 7">
            <a:extLst>
              <a:ext uri="{FF2B5EF4-FFF2-40B4-BE49-F238E27FC236}">
                <a16:creationId xmlns:a16="http://schemas.microsoft.com/office/drawing/2014/main" id="{58D8C2C2-61D7-4636-B1EB-71E2ABEBBC41}"/>
              </a:ext>
            </a:extLst>
          </p:cNvPr>
          <p:cNvGraphicFramePr>
            <a:graphicFrameLocks noGrp="1"/>
          </p:cNvGraphicFramePr>
          <p:nvPr/>
        </p:nvGraphicFramePr>
        <p:xfrm>
          <a:off x="9765249" y="710584"/>
          <a:ext cx="2507327" cy="291086"/>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91086">
                <a:tc>
                  <a:txBody>
                    <a:bodyPr/>
                    <a:lstStyle/>
                    <a:p>
                      <a:pPr algn="ctr"/>
                      <a:r>
                        <a:rPr lang="en-US" sz="1200" dirty="0"/>
                        <a:t>CSA13P</a:t>
                      </a:r>
                    </a:p>
                  </a:txBody>
                  <a:tcPr marL="93260" marR="93260" marT="46630" marB="46630"/>
                </a:tc>
                <a:tc>
                  <a:txBody>
                    <a:bodyPr/>
                    <a:lstStyle/>
                    <a:p>
                      <a:pPr algn="ctr"/>
                      <a:r>
                        <a:rPr lang="en-US" sz="1200" dirty="0"/>
                        <a:t>1 of 2</a:t>
                      </a:r>
                    </a:p>
                  </a:txBody>
                  <a:tcPr marL="93260" marR="93260" marT="46630" marB="46630"/>
                </a:tc>
                <a:extLst>
                  <a:ext uri="{0D108BD9-81ED-4DB2-BD59-A6C34878D82A}">
                    <a16:rowId xmlns:a16="http://schemas.microsoft.com/office/drawing/2014/main" val="2418447303"/>
                  </a:ext>
                </a:extLst>
              </a:tr>
            </a:tbl>
          </a:graphicData>
        </a:graphic>
      </p:graphicFrame>
    </p:spTree>
    <p:extLst>
      <p:ext uri="{BB962C8B-B14F-4D97-AF65-F5344CB8AC3E}">
        <p14:creationId xmlns:p14="http://schemas.microsoft.com/office/powerpoint/2010/main" val="215885073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a:xfrm>
            <a:off x="435794" y="227015"/>
            <a:ext cx="5333867" cy="754061"/>
          </a:xfrm>
        </p:spPr>
        <p:txBody>
          <a:bodyPr/>
          <a:lstStyle/>
          <a:p>
            <a:r>
              <a:rPr lang="en-US" dirty="0"/>
              <a:t>Result-set caching flow</a:t>
            </a:r>
          </a:p>
        </p:txBody>
      </p:sp>
      <p:sp>
        <p:nvSpPr>
          <p:cNvPr id="12" name="Text Placeholder 5">
            <a:extLst>
              <a:ext uri="{FF2B5EF4-FFF2-40B4-BE49-F238E27FC236}">
                <a16:creationId xmlns:a16="http://schemas.microsoft.com/office/drawing/2014/main" id="{C4B850D6-69CF-40C3-B4E8-C0FF1846B7A2}"/>
              </a:ext>
            </a:extLst>
          </p:cNvPr>
          <p:cNvSpPr>
            <a:spLocks noGrp="1"/>
          </p:cNvSpPr>
          <p:nvPr>
            <p:ph type="body" sz="quarter" idx="10"/>
          </p:nvPr>
        </p:nvSpPr>
        <p:spPr>
          <a:xfrm>
            <a:off x="841781" y="2456759"/>
            <a:ext cx="2049522" cy="473799"/>
          </a:xfrm>
        </p:spPr>
        <p:txBody>
          <a:bodyPr/>
          <a:lstStyle/>
          <a:p>
            <a:pPr>
              <a:spcBef>
                <a:spcPts val="612"/>
              </a:spcBef>
            </a:pPr>
            <a:r>
              <a:rPr lang="en-US" sz="1428" dirty="0">
                <a:latin typeface="+mn-lt"/>
              </a:rPr>
              <a:t>Client sends query to SQL pool</a:t>
            </a:r>
          </a:p>
        </p:txBody>
      </p:sp>
      <p:grpSp>
        <p:nvGrpSpPr>
          <p:cNvPr id="14" name="Group 13">
            <a:extLst>
              <a:ext uri="{FF2B5EF4-FFF2-40B4-BE49-F238E27FC236}">
                <a16:creationId xmlns:a16="http://schemas.microsoft.com/office/drawing/2014/main" id="{DC5800F5-80BB-43A6-91E0-5906D3697BD9}"/>
              </a:ext>
            </a:extLst>
          </p:cNvPr>
          <p:cNvGrpSpPr/>
          <p:nvPr/>
        </p:nvGrpSpPr>
        <p:grpSpPr>
          <a:xfrm>
            <a:off x="435795" y="2456759"/>
            <a:ext cx="296258" cy="296258"/>
            <a:chOff x="1348510" y="3286137"/>
            <a:chExt cx="332509" cy="332509"/>
          </a:xfrm>
        </p:grpSpPr>
        <p:sp>
          <p:nvSpPr>
            <p:cNvPr id="4" name="Oval 3">
              <a:extLst>
                <a:ext uri="{FF2B5EF4-FFF2-40B4-BE49-F238E27FC236}">
                  <a16:creationId xmlns:a16="http://schemas.microsoft.com/office/drawing/2014/main" id="{FAE4161B-1E7E-4203-A0EC-3040D3ED5DFF}"/>
                </a:ext>
              </a:extLst>
            </p:cNvPr>
            <p:cNvSpPr/>
            <p:nvPr/>
          </p:nvSpPr>
          <p:spPr bwMode="auto">
            <a:xfrm>
              <a:off x="1348510"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 name="Text Placeholder 5">
              <a:extLst>
                <a:ext uri="{FF2B5EF4-FFF2-40B4-BE49-F238E27FC236}">
                  <a16:creationId xmlns:a16="http://schemas.microsoft.com/office/drawing/2014/main" id="{AA7D2B64-3D64-4211-9BFD-5B1E2DC2FC5D}"/>
                </a:ext>
              </a:extLst>
            </p:cNvPr>
            <p:cNvSpPr txBox="1">
              <a:spLocks/>
            </p:cNvSpPr>
            <p:nvPr/>
          </p:nvSpPr>
          <p:spPr>
            <a:xfrm>
              <a:off x="1471666" y="3322662"/>
              <a:ext cx="119447" cy="25506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solidFill>
                    <a:srgbClr val="FFFFFF"/>
                  </a:solidFill>
                  <a:latin typeface="Segoe UI Semibold"/>
                </a:rPr>
                <a:t>1</a:t>
              </a:r>
            </a:p>
          </p:txBody>
        </p:sp>
      </p:grpSp>
      <p:sp>
        <p:nvSpPr>
          <p:cNvPr id="52" name="Arrow: Right 51">
            <a:extLst>
              <a:ext uri="{FF2B5EF4-FFF2-40B4-BE49-F238E27FC236}">
                <a16:creationId xmlns:a16="http://schemas.microsoft.com/office/drawing/2014/main" id="{5BDF3B53-28C3-4B41-B33B-2704863BBF64}"/>
              </a:ext>
            </a:extLst>
          </p:cNvPr>
          <p:cNvSpPr/>
          <p:nvPr/>
        </p:nvSpPr>
        <p:spPr bwMode="auto">
          <a:xfrm>
            <a:off x="1390629" y="1898497"/>
            <a:ext cx="463477" cy="244353"/>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57" name="Group 56">
            <a:extLst>
              <a:ext uri="{FF2B5EF4-FFF2-40B4-BE49-F238E27FC236}">
                <a16:creationId xmlns:a16="http://schemas.microsoft.com/office/drawing/2014/main" id="{90F540BC-FA67-4F8E-BAAF-F0332DC3423A}"/>
              </a:ext>
            </a:extLst>
          </p:cNvPr>
          <p:cNvGrpSpPr/>
          <p:nvPr/>
        </p:nvGrpSpPr>
        <p:grpSpPr>
          <a:xfrm>
            <a:off x="879340" y="1587641"/>
            <a:ext cx="359329" cy="766047"/>
            <a:chOff x="2484021" y="3604805"/>
            <a:chExt cx="352315" cy="751095"/>
          </a:xfrm>
        </p:grpSpPr>
        <p:sp>
          <p:nvSpPr>
            <p:cNvPr id="18" name="Freeform 448">
              <a:extLst>
                <a:ext uri="{FF2B5EF4-FFF2-40B4-BE49-F238E27FC236}">
                  <a16:creationId xmlns:a16="http://schemas.microsoft.com/office/drawing/2014/main" id="{58EA7B6E-4DCD-424D-A9BD-ABA7E2BCE62E}"/>
                </a:ext>
              </a:extLst>
            </p:cNvPr>
            <p:cNvSpPr>
              <a:spLocks noEditPoints="1"/>
            </p:cNvSpPr>
            <p:nvPr/>
          </p:nvSpPr>
          <p:spPr bwMode="auto">
            <a:xfrm>
              <a:off x="2519711" y="3916679"/>
              <a:ext cx="285514" cy="16306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sp>
          <p:nvSpPr>
            <p:cNvPr id="19" name="Freeform 5">
              <a:extLst>
                <a:ext uri="{FF2B5EF4-FFF2-40B4-BE49-F238E27FC236}">
                  <a16:creationId xmlns:a16="http://schemas.microsoft.com/office/drawing/2014/main" id="{E1AE9AAC-3377-45AD-9D40-D2B0FD0F21D5}"/>
                </a:ext>
              </a:extLst>
            </p:cNvPr>
            <p:cNvSpPr>
              <a:spLocks noEditPoints="1"/>
            </p:cNvSpPr>
            <p:nvPr/>
          </p:nvSpPr>
          <p:spPr bwMode="auto">
            <a:xfrm>
              <a:off x="2615409" y="4200796"/>
              <a:ext cx="93248" cy="155104"/>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nvGrpSpPr>
            <p:cNvPr id="23" name="Group 22">
              <a:extLst>
                <a:ext uri="{FF2B5EF4-FFF2-40B4-BE49-F238E27FC236}">
                  <a16:creationId xmlns:a16="http://schemas.microsoft.com/office/drawing/2014/main" id="{FF7FD623-EB1D-4E32-AED2-678CB0B2B57B}"/>
                </a:ext>
              </a:extLst>
            </p:cNvPr>
            <p:cNvGrpSpPr/>
            <p:nvPr/>
          </p:nvGrpSpPr>
          <p:grpSpPr>
            <a:xfrm>
              <a:off x="2547147" y="3604805"/>
              <a:ext cx="229773" cy="174919"/>
              <a:chOff x="2421061" y="2643553"/>
              <a:chExt cx="3651737" cy="2779942"/>
            </a:xfrm>
          </p:grpSpPr>
          <p:cxnSp>
            <p:nvCxnSpPr>
              <p:cNvPr id="24" name="Straight Connector 23">
                <a:extLst>
                  <a:ext uri="{FF2B5EF4-FFF2-40B4-BE49-F238E27FC236}">
                    <a16:creationId xmlns:a16="http://schemas.microsoft.com/office/drawing/2014/main" id="{2A690B36-6D3E-42E6-B5F7-75317662AAF7}"/>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BC12E89-1357-4628-B112-13BA5C695B4E}"/>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2445F07-5159-4CFD-84E6-FEF884DEE231}"/>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6557F94-4175-490C-BDA7-6084046B073B}"/>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8" name="Freeform: Shape 581">
                <a:extLst>
                  <a:ext uri="{FF2B5EF4-FFF2-40B4-BE49-F238E27FC236}">
                    <a16:creationId xmlns:a16="http://schemas.microsoft.com/office/drawing/2014/main" id="{6E3A9100-F9BB-4337-81A3-18CA872DFEC5}"/>
                  </a:ext>
                </a:extLst>
              </p:cNvPr>
              <p:cNvSpPr/>
              <p:nvPr/>
            </p:nvSpPr>
            <p:spPr bwMode="auto">
              <a:xfrm>
                <a:off x="2421061" y="2643553"/>
                <a:ext cx="3651737" cy="2288929"/>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grpSp>
        <p:cxnSp>
          <p:nvCxnSpPr>
            <p:cNvPr id="54" name="Straight Connector 53">
              <a:extLst>
                <a:ext uri="{FF2B5EF4-FFF2-40B4-BE49-F238E27FC236}">
                  <a16:creationId xmlns:a16="http://schemas.microsoft.com/office/drawing/2014/main" id="{E183744B-7336-4EC1-B7DA-DF5DA4FF6B66}"/>
                </a:ext>
              </a:extLst>
            </p:cNvPr>
            <p:cNvCxnSpPr>
              <a:cxnSpLocks/>
            </p:cNvCxnSpPr>
            <p:nvPr/>
          </p:nvCxnSpPr>
          <p:spPr>
            <a:xfrm>
              <a:off x="2484021" y="3834581"/>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EF4F3834-8F3E-4EBA-ACE0-AC70E28BB1DB}"/>
                </a:ext>
              </a:extLst>
            </p:cNvPr>
            <p:cNvCxnSpPr>
              <a:cxnSpLocks/>
            </p:cNvCxnSpPr>
            <p:nvPr/>
          </p:nvCxnSpPr>
          <p:spPr>
            <a:xfrm>
              <a:off x="2484021" y="4149177"/>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8" name="Text Placeholder 5">
            <a:extLst>
              <a:ext uri="{FF2B5EF4-FFF2-40B4-BE49-F238E27FC236}">
                <a16:creationId xmlns:a16="http://schemas.microsoft.com/office/drawing/2014/main" id="{2B00A21C-CA4B-4B42-B3A5-5E3B60F86A27}"/>
              </a:ext>
            </a:extLst>
          </p:cNvPr>
          <p:cNvSpPr txBox="1">
            <a:spLocks/>
          </p:cNvSpPr>
          <p:nvPr/>
        </p:nvSpPr>
        <p:spPr>
          <a:xfrm>
            <a:off x="4607986" y="2452965"/>
            <a:ext cx="3393138" cy="966889"/>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dirty="0">
                <a:latin typeface="Segoe UI"/>
              </a:rPr>
              <a:t>Query is processed using compute nodes which pull data from remote storage, process query and output back to client app</a:t>
            </a:r>
          </a:p>
        </p:txBody>
      </p:sp>
      <p:grpSp>
        <p:nvGrpSpPr>
          <p:cNvPr id="59" name="Group 58">
            <a:extLst>
              <a:ext uri="{FF2B5EF4-FFF2-40B4-BE49-F238E27FC236}">
                <a16:creationId xmlns:a16="http://schemas.microsoft.com/office/drawing/2014/main" id="{1E765EC8-1D5A-49FF-8341-364B0674AD10}"/>
              </a:ext>
            </a:extLst>
          </p:cNvPr>
          <p:cNvGrpSpPr/>
          <p:nvPr/>
        </p:nvGrpSpPr>
        <p:grpSpPr>
          <a:xfrm>
            <a:off x="4178093" y="2462680"/>
            <a:ext cx="296258" cy="296258"/>
            <a:chOff x="1348510" y="3286137"/>
            <a:chExt cx="332509" cy="332509"/>
          </a:xfrm>
        </p:grpSpPr>
        <p:sp>
          <p:nvSpPr>
            <p:cNvPr id="60" name="Oval 59">
              <a:extLst>
                <a:ext uri="{FF2B5EF4-FFF2-40B4-BE49-F238E27FC236}">
                  <a16:creationId xmlns:a16="http://schemas.microsoft.com/office/drawing/2014/main" id="{E22B9E74-B263-458B-BEEF-F1FF0CFC6FBB}"/>
                </a:ext>
              </a:extLst>
            </p:cNvPr>
            <p:cNvSpPr/>
            <p:nvPr/>
          </p:nvSpPr>
          <p:spPr bwMode="auto">
            <a:xfrm>
              <a:off x="1348510"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1" name="Text Placeholder 5">
              <a:extLst>
                <a:ext uri="{FF2B5EF4-FFF2-40B4-BE49-F238E27FC236}">
                  <a16:creationId xmlns:a16="http://schemas.microsoft.com/office/drawing/2014/main" id="{ADEB3959-FC93-4BA7-8F31-F4C351EE7D76}"/>
                </a:ext>
              </a:extLst>
            </p:cNvPr>
            <p:cNvSpPr txBox="1">
              <a:spLocks/>
            </p:cNvSpPr>
            <p:nvPr/>
          </p:nvSpPr>
          <p:spPr>
            <a:xfrm>
              <a:off x="1471666" y="3322662"/>
              <a:ext cx="119447" cy="25506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solidFill>
                    <a:srgbClr val="FFFFFF"/>
                  </a:solidFill>
                  <a:latin typeface="Segoe UI Semibold"/>
                </a:rPr>
                <a:t>2</a:t>
              </a:r>
            </a:p>
          </p:txBody>
        </p:sp>
      </p:grpSp>
      <p:sp>
        <p:nvSpPr>
          <p:cNvPr id="87" name="Text Placeholder 5">
            <a:extLst>
              <a:ext uri="{FF2B5EF4-FFF2-40B4-BE49-F238E27FC236}">
                <a16:creationId xmlns:a16="http://schemas.microsoft.com/office/drawing/2014/main" id="{4D848436-91D0-4D07-94B4-6E965C765C38}"/>
              </a:ext>
            </a:extLst>
          </p:cNvPr>
          <p:cNvSpPr txBox="1">
            <a:spLocks/>
          </p:cNvSpPr>
          <p:nvPr/>
        </p:nvSpPr>
        <p:spPr>
          <a:xfrm>
            <a:off x="8858652" y="2466296"/>
            <a:ext cx="3106434" cy="72034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latin typeface="Segoe UI"/>
              </a:rPr>
              <a:t>Query results are cached in remote storage so subsequent requests can be served immediately</a:t>
            </a:r>
          </a:p>
        </p:txBody>
      </p:sp>
      <p:grpSp>
        <p:nvGrpSpPr>
          <p:cNvPr id="83" name="Graphic 79" descr="Gauge">
            <a:extLst>
              <a:ext uri="{FF2B5EF4-FFF2-40B4-BE49-F238E27FC236}">
                <a16:creationId xmlns:a16="http://schemas.microsoft.com/office/drawing/2014/main" id="{A69CB479-E385-436C-A78D-A43E4A3C62D3}"/>
              </a:ext>
            </a:extLst>
          </p:cNvPr>
          <p:cNvGrpSpPr/>
          <p:nvPr/>
        </p:nvGrpSpPr>
        <p:grpSpPr>
          <a:xfrm>
            <a:off x="6893156" y="1400942"/>
            <a:ext cx="596478" cy="630576"/>
            <a:chOff x="4874400" y="4364622"/>
            <a:chExt cx="914400" cy="914400"/>
          </a:xfrm>
        </p:grpSpPr>
        <p:sp>
          <p:nvSpPr>
            <p:cNvPr id="84" name="Freeform: Shape 83">
              <a:extLst>
                <a:ext uri="{FF2B5EF4-FFF2-40B4-BE49-F238E27FC236}">
                  <a16:creationId xmlns:a16="http://schemas.microsoft.com/office/drawing/2014/main" id="{3D8EC81F-C4CB-4E0A-85D5-521C4F083A24}"/>
                </a:ext>
              </a:extLst>
            </p:cNvPr>
            <p:cNvSpPr/>
            <p:nvPr/>
          </p:nvSpPr>
          <p:spPr>
            <a:xfrm>
              <a:off x="4912500" y="4593222"/>
              <a:ext cx="666750" cy="457200"/>
            </a:xfrm>
            <a:custGeom>
              <a:avLst/>
              <a:gdLst>
                <a:gd name="connsiteX0" fmla="*/ 400050 w 666750"/>
                <a:gd name="connsiteY0" fmla="*/ 58103 h 457200"/>
                <a:gd name="connsiteX1" fmla="*/ 400050 w 666750"/>
                <a:gd name="connsiteY1" fmla="*/ 96202 h 457200"/>
                <a:gd name="connsiteX2" fmla="*/ 419100 w 666750"/>
                <a:gd name="connsiteY2" fmla="*/ 95250 h 457200"/>
                <a:gd name="connsiteX3" fmla="*/ 438150 w 666750"/>
                <a:gd name="connsiteY3" fmla="*/ 96202 h 457200"/>
                <a:gd name="connsiteX4" fmla="*/ 438150 w 666750"/>
                <a:gd name="connsiteY4" fmla="*/ 58103 h 457200"/>
                <a:gd name="connsiteX5" fmla="*/ 542925 w 666750"/>
                <a:gd name="connsiteY5" fmla="*/ 80010 h 457200"/>
                <a:gd name="connsiteX6" fmla="*/ 528638 w 666750"/>
                <a:gd name="connsiteY6" fmla="*/ 114300 h 457200"/>
                <a:gd name="connsiteX7" fmla="*/ 563880 w 666750"/>
                <a:gd name="connsiteY7" fmla="*/ 129540 h 457200"/>
                <a:gd name="connsiteX8" fmla="*/ 578168 w 666750"/>
                <a:gd name="connsiteY8" fmla="*/ 94298 h 457200"/>
                <a:gd name="connsiteX9" fmla="*/ 628650 w 666750"/>
                <a:gd name="connsiteY9" fmla="*/ 124777 h 457200"/>
                <a:gd name="connsiteX10" fmla="*/ 669608 w 666750"/>
                <a:gd name="connsiteY10" fmla="*/ 83820 h 457200"/>
                <a:gd name="connsiteX11" fmla="*/ 419100 w 666750"/>
                <a:gd name="connsiteY11" fmla="*/ 0 h 457200"/>
                <a:gd name="connsiteX12" fmla="*/ 0 w 666750"/>
                <a:gd name="connsiteY12" fmla="*/ 419100 h 457200"/>
                <a:gd name="connsiteX13" fmla="*/ 0 w 666750"/>
                <a:gd name="connsiteY13" fmla="*/ 457200 h 457200"/>
                <a:gd name="connsiteX14" fmla="*/ 57150 w 666750"/>
                <a:gd name="connsiteY14" fmla="*/ 457200 h 457200"/>
                <a:gd name="connsiteX15" fmla="*/ 57150 w 666750"/>
                <a:gd name="connsiteY15" fmla="*/ 419100 h 457200"/>
                <a:gd name="connsiteX16" fmla="*/ 75248 w 666750"/>
                <a:gd name="connsiteY16" fmla="*/ 306705 h 457200"/>
                <a:gd name="connsiteX17" fmla="*/ 110490 w 666750"/>
                <a:gd name="connsiteY17" fmla="*/ 320993 h 457200"/>
                <a:gd name="connsiteX18" fmla="*/ 123825 w 666750"/>
                <a:gd name="connsiteY18" fmla="*/ 285750 h 457200"/>
                <a:gd name="connsiteX19" fmla="*/ 88583 w 666750"/>
                <a:gd name="connsiteY19" fmla="*/ 271463 h 457200"/>
                <a:gd name="connsiteX20" fmla="*/ 145733 w 666750"/>
                <a:gd name="connsiteY20" fmla="*/ 182880 h 457200"/>
                <a:gd name="connsiteX21" fmla="*/ 172403 w 666750"/>
                <a:gd name="connsiteY21" fmla="*/ 209550 h 457200"/>
                <a:gd name="connsiteX22" fmla="*/ 199073 w 666750"/>
                <a:gd name="connsiteY22" fmla="*/ 181927 h 457200"/>
                <a:gd name="connsiteX23" fmla="*/ 172403 w 666750"/>
                <a:gd name="connsiteY23" fmla="*/ 155258 h 457200"/>
                <a:gd name="connsiteX24" fmla="*/ 260033 w 666750"/>
                <a:gd name="connsiteY24" fmla="*/ 94298 h 457200"/>
                <a:gd name="connsiteX25" fmla="*/ 274320 w 666750"/>
                <a:gd name="connsiteY25" fmla="*/ 129540 h 457200"/>
                <a:gd name="connsiteX26" fmla="*/ 309563 w 666750"/>
                <a:gd name="connsiteY26" fmla="*/ 114300 h 457200"/>
                <a:gd name="connsiteX27" fmla="*/ 295275 w 666750"/>
                <a:gd name="connsiteY27" fmla="*/ 79057 h 457200"/>
                <a:gd name="connsiteX28" fmla="*/ 400050 w 666750"/>
                <a:gd name="connsiteY28" fmla="*/ 5810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6750" h="457200">
                  <a:moveTo>
                    <a:pt x="400050" y="58103"/>
                  </a:moveTo>
                  <a:lnTo>
                    <a:pt x="400050" y="96202"/>
                  </a:lnTo>
                  <a:cubicBezTo>
                    <a:pt x="406718" y="96202"/>
                    <a:pt x="412433" y="95250"/>
                    <a:pt x="419100" y="95250"/>
                  </a:cubicBezTo>
                  <a:cubicBezTo>
                    <a:pt x="425768" y="95250"/>
                    <a:pt x="431483" y="95250"/>
                    <a:pt x="438150" y="96202"/>
                  </a:cubicBezTo>
                  <a:lnTo>
                    <a:pt x="438150" y="58103"/>
                  </a:lnTo>
                  <a:cubicBezTo>
                    <a:pt x="475298" y="60007"/>
                    <a:pt x="510540" y="67628"/>
                    <a:pt x="542925" y="80010"/>
                  </a:cubicBezTo>
                  <a:lnTo>
                    <a:pt x="528638" y="114300"/>
                  </a:lnTo>
                  <a:cubicBezTo>
                    <a:pt x="541020" y="119063"/>
                    <a:pt x="552450" y="123825"/>
                    <a:pt x="563880" y="129540"/>
                  </a:cubicBezTo>
                  <a:lnTo>
                    <a:pt x="578168" y="94298"/>
                  </a:lnTo>
                  <a:cubicBezTo>
                    <a:pt x="596265" y="102870"/>
                    <a:pt x="612458" y="113348"/>
                    <a:pt x="628650" y="124777"/>
                  </a:cubicBezTo>
                  <a:lnTo>
                    <a:pt x="669608" y="83820"/>
                  </a:lnTo>
                  <a:cubicBezTo>
                    <a:pt x="600075" y="31432"/>
                    <a:pt x="513398" y="0"/>
                    <a:pt x="419100" y="0"/>
                  </a:cubicBezTo>
                  <a:cubicBezTo>
                    <a:pt x="187643" y="0"/>
                    <a:pt x="0" y="187643"/>
                    <a:pt x="0" y="419100"/>
                  </a:cubicBezTo>
                  <a:lnTo>
                    <a:pt x="0" y="457200"/>
                  </a:lnTo>
                  <a:lnTo>
                    <a:pt x="57150" y="457200"/>
                  </a:lnTo>
                  <a:lnTo>
                    <a:pt x="57150" y="419100"/>
                  </a:lnTo>
                  <a:cubicBezTo>
                    <a:pt x="57150" y="380048"/>
                    <a:pt x="63818" y="341948"/>
                    <a:pt x="75248" y="306705"/>
                  </a:cubicBezTo>
                  <a:lnTo>
                    <a:pt x="110490" y="320993"/>
                  </a:lnTo>
                  <a:cubicBezTo>
                    <a:pt x="114300" y="308610"/>
                    <a:pt x="119063" y="297180"/>
                    <a:pt x="123825" y="285750"/>
                  </a:cubicBezTo>
                  <a:lnTo>
                    <a:pt x="88583" y="271463"/>
                  </a:lnTo>
                  <a:cubicBezTo>
                    <a:pt x="102870" y="239077"/>
                    <a:pt x="122873" y="208598"/>
                    <a:pt x="145733" y="182880"/>
                  </a:cubicBezTo>
                  <a:lnTo>
                    <a:pt x="172403" y="209550"/>
                  </a:lnTo>
                  <a:cubicBezTo>
                    <a:pt x="180975" y="200025"/>
                    <a:pt x="189548" y="190500"/>
                    <a:pt x="199073" y="181927"/>
                  </a:cubicBezTo>
                  <a:lnTo>
                    <a:pt x="172403" y="155258"/>
                  </a:lnTo>
                  <a:cubicBezTo>
                    <a:pt x="198120" y="131445"/>
                    <a:pt x="227648" y="110490"/>
                    <a:pt x="260033" y="94298"/>
                  </a:cubicBezTo>
                  <a:lnTo>
                    <a:pt x="274320" y="129540"/>
                  </a:lnTo>
                  <a:cubicBezTo>
                    <a:pt x="285750" y="123825"/>
                    <a:pt x="297180" y="119063"/>
                    <a:pt x="309563" y="114300"/>
                  </a:cubicBezTo>
                  <a:lnTo>
                    <a:pt x="295275" y="79057"/>
                  </a:lnTo>
                  <a:cubicBezTo>
                    <a:pt x="327660" y="66675"/>
                    <a:pt x="362903" y="60007"/>
                    <a:pt x="400050" y="58103"/>
                  </a:cubicBezTo>
                  <a:close/>
                </a:path>
              </a:pathLst>
            </a:custGeom>
            <a:solidFill>
              <a:schemeClr val="tx1">
                <a:lumMod val="65000"/>
                <a:lumOff val="35000"/>
              </a:schemeClr>
            </a:solidFill>
            <a:ln w="9525" cap="flat">
              <a:noFill/>
              <a:prstDash val="solid"/>
              <a:miter/>
            </a:ln>
          </p:spPr>
          <p:txBody>
            <a:bodyPr rtlCol="0" anchor="ctr"/>
            <a:lstStyle/>
            <a:p>
              <a:pPr defTabSz="932597">
                <a:defRPr/>
              </a:pPr>
              <a:endParaRPr lang="en-US" sz="1836">
                <a:solidFill>
                  <a:srgbClr val="D2D2D2">
                    <a:lumMod val="75000"/>
                  </a:srgbClr>
                </a:solidFill>
                <a:latin typeface="Segoe UI"/>
              </a:endParaRPr>
            </a:p>
          </p:txBody>
        </p:sp>
        <p:sp>
          <p:nvSpPr>
            <p:cNvPr id="85" name="Freeform: Shape 84">
              <a:extLst>
                <a:ext uri="{FF2B5EF4-FFF2-40B4-BE49-F238E27FC236}">
                  <a16:creationId xmlns:a16="http://schemas.microsoft.com/office/drawing/2014/main" id="{D24FCCAD-F731-4FD9-92FE-90861EC5A5F0}"/>
                </a:ext>
              </a:extLst>
            </p:cNvPr>
            <p:cNvSpPr/>
            <p:nvPr/>
          </p:nvSpPr>
          <p:spPr>
            <a:xfrm>
              <a:off x="5626875" y="4772292"/>
              <a:ext cx="123825" cy="276225"/>
            </a:xfrm>
            <a:custGeom>
              <a:avLst/>
              <a:gdLst>
                <a:gd name="connsiteX0" fmla="*/ 48577 w 123825"/>
                <a:gd name="connsiteY0" fmla="*/ 0 h 276225"/>
                <a:gd name="connsiteX1" fmla="*/ 7620 w 123825"/>
                <a:gd name="connsiteY1" fmla="*/ 40957 h 276225"/>
                <a:gd name="connsiteX2" fmla="*/ 35242 w 123825"/>
                <a:gd name="connsiteY2" fmla="*/ 91440 h 276225"/>
                <a:gd name="connsiteX3" fmla="*/ 0 w 123825"/>
                <a:gd name="connsiteY3" fmla="*/ 106680 h 276225"/>
                <a:gd name="connsiteX4" fmla="*/ 13335 w 123825"/>
                <a:gd name="connsiteY4" fmla="*/ 141923 h 276225"/>
                <a:gd name="connsiteX5" fmla="*/ 48577 w 123825"/>
                <a:gd name="connsiteY5" fmla="*/ 127635 h 276225"/>
                <a:gd name="connsiteX6" fmla="*/ 66675 w 123825"/>
                <a:gd name="connsiteY6" fmla="*/ 240030 h 276225"/>
                <a:gd name="connsiteX7" fmla="*/ 66675 w 123825"/>
                <a:gd name="connsiteY7" fmla="*/ 278130 h 276225"/>
                <a:gd name="connsiteX8" fmla="*/ 123825 w 123825"/>
                <a:gd name="connsiteY8" fmla="*/ 278130 h 276225"/>
                <a:gd name="connsiteX9" fmla="*/ 123825 w 123825"/>
                <a:gd name="connsiteY9" fmla="*/ 240030 h 276225"/>
                <a:gd name="connsiteX10" fmla="*/ 48577 w 123825"/>
                <a:gd name="connsiteY10" fmla="*/ 0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825" h="276225">
                  <a:moveTo>
                    <a:pt x="48577" y="0"/>
                  </a:moveTo>
                  <a:lnTo>
                    <a:pt x="7620" y="40957"/>
                  </a:lnTo>
                  <a:cubicBezTo>
                    <a:pt x="18098" y="57150"/>
                    <a:pt x="27623" y="74295"/>
                    <a:pt x="35242" y="91440"/>
                  </a:cubicBezTo>
                  <a:lnTo>
                    <a:pt x="0" y="106680"/>
                  </a:lnTo>
                  <a:cubicBezTo>
                    <a:pt x="4763" y="118110"/>
                    <a:pt x="9525" y="130493"/>
                    <a:pt x="13335" y="141923"/>
                  </a:cubicBezTo>
                  <a:lnTo>
                    <a:pt x="48577" y="127635"/>
                  </a:lnTo>
                  <a:cubicBezTo>
                    <a:pt x="60008" y="162878"/>
                    <a:pt x="66675" y="200978"/>
                    <a:pt x="66675" y="240030"/>
                  </a:cubicBezTo>
                  <a:lnTo>
                    <a:pt x="66675" y="278130"/>
                  </a:lnTo>
                  <a:lnTo>
                    <a:pt x="123825" y="278130"/>
                  </a:lnTo>
                  <a:lnTo>
                    <a:pt x="123825" y="240030"/>
                  </a:lnTo>
                  <a:cubicBezTo>
                    <a:pt x="123825" y="150495"/>
                    <a:pt x="96202" y="68580"/>
                    <a:pt x="48577" y="0"/>
                  </a:cubicBezTo>
                  <a:close/>
                </a:path>
              </a:pathLst>
            </a:custGeom>
            <a:solidFill>
              <a:srgbClr val="FF0000"/>
            </a:solidFill>
            <a:ln w="9525" cap="flat">
              <a:noFill/>
              <a:prstDash val="solid"/>
              <a:miter/>
            </a:ln>
          </p:spPr>
          <p:txBody>
            <a:bodyPr rtlCol="0" anchor="ctr"/>
            <a:lstStyle/>
            <a:p>
              <a:pPr defTabSz="932597">
                <a:defRPr/>
              </a:pPr>
              <a:endParaRPr lang="en-US" sz="1836">
                <a:solidFill>
                  <a:srgbClr val="D2D2D2">
                    <a:lumMod val="75000"/>
                  </a:srgbClr>
                </a:solidFill>
                <a:latin typeface="Segoe UI"/>
              </a:endParaRPr>
            </a:p>
          </p:txBody>
        </p:sp>
        <p:sp>
          <p:nvSpPr>
            <p:cNvPr id="86" name="Freeform: Shape 85">
              <a:extLst>
                <a:ext uri="{FF2B5EF4-FFF2-40B4-BE49-F238E27FC236}">
                  <a16:creationId xmlns:a16="http://schemas.microsoft.com/office/drawing/2014/main" id="{D3F46F67-74D2-4915-91BF-9FC65D9B14C6}"/>
                </a:ext>
              </a:extLst>
            </p:cNvPr>
            <p:cNvSpPr/>
            <p:nvPr/>
          </p:nvSpPr>
          <p:spPr>
            <a:xfrm>
              <a:off x="5291335" y="4697997"/>
              <a:ext cx="361950" cy="361950"/>
            </a:xfrm>
            <a:custGeom>
              <a:avLst/>
              <a:gdLst>
                <a:gd name="connsiteX0" fmla="*/ 13595 w 361950"/>
                <a:gd name="connsiteY0" fmla="*/ 297180 h 361950"/>
                <a:gd name="connsiteX1" fmla="*/ 8833 w 361950"/>
                <a:gd name="connsiteY1" fmla="*/ 301942 h 361950"/>
                <a:gd name="connsiteX2" fmla="*/ 13595 w 361950"/>
                <a:gd name="connsiteY2" fmla="*/ 356235 h 361950"/>
                <a:gd name="connsiteX3" fmla="*/ 67888 w 361950"/>
                <a:gd name="connsiteY3" fmla="*/ 351473 h 361950"/>
                <a:gd name="connsiteX4" fmla="*/ 364115 w 361950"/>
                <a:gd name="connsiteY4" fmla="*/ 0 h 361950"/>
                <a:gd name="connsiteX5" fmla="*/ 13595 w 361950"/>
                <a:gd name="connsiteY5" fmla="*/ 29718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361950">
                  <a:moveTo>
                    <a:pt x="13595" y="297180"/>
                  </a:moveTo>
                  <a:cubicBezTo>
                    <a:pt x="11690" y="298133"/>
                    <a:pt x="10738" y="300038"/>
                    <a:pt x="8833" y="301942"/>
                  </a:cubicBezTo>
                  <a:cubicBezTo>
                    <a:pt x="-4502" y="318135"/>
                    <a:pt x="-2597" y="341948"/>
                    <a:pt x="13595" y="356235"/>
                  </a:cubicBezTo>
                  <a:cubicBezTo>
                    <a:pt x="29788" y="369570"/>
                    <a:pt x="53600" y="367665"/>
                    <a:pt x="67888" y="351473"/>
                  </a:cubicBezTo>
                  <a:lnTo>
                    <a:pt x="364115" y="0"/>
                  </a:lnTo>
                  <a:lnTo>
                    <a:pt x="13595" y="297180"/>
                  </a:lnTo>
                  <a:close/>
                </a:path>
              </a:pathLst>
            </a:custGeom>
            <a:solidFill>
              <a:schemeClr val="tx1">
                <a:lumMod val="65000"/>
                <a:lumOff val="35000"/>
              </a:schemeClr>
            </a:solidFill>
            <a:ln w="9525" cap="flat">
              <a:noFill/>
              <a:prstDash val="solid"/>
              <a:miter/>
            </a:ln>
          </p:spPr>
          <p:txBody>
            <a:bodyPr rtlCol="0" anchor="ctr"/>
            <a:lstStyle/>
            <a:p>
              <a:pPr defTabSz="932597">
                <a:defRPr/>
              </a:pPr>
              <a:endParaRPr lang="en-US" sz="1836">
                <a:solidFill>
                  <a:srgbClr val="D2D2D2">
                    <a:lumMod val="75000"/>
                  </a:srgbClr>
                </a:solidFill>
                <a:latin typeface="Segoe UI"/>
              </a:endParaRPr>
            </a:p>
          </p:txBody>
        </p:sp>
      </p:grpSp>
      <p:sp>
        <p:nvSpPr>
          <p:cNvPr id="117" name="Arrow: Right 116">
            <a:extLst>
              <a:ext uri="{FF2B5EF4-FFF2-40B4-BE49-F238E27FC236}">
                <a16:creationId xmlns:a16="http://schemas.microsoft.com/office/drawing/2014/main" id="{0356935E-4C00-4735-B0F1-506D1A0CD7C3}"/>
              </a:ext>
            </a:extLst>
          </p:cNvPr>
          <p:cNvSpPr/>
          <p:nvPr/>
        </p:nvSpPr>
        <p:spPr bwMode="auto">
          <a:xfrm rot="10800000">
            <a:off x="6261971" y="1872793"/>
            <a:ext cx="429483" cy="239375"/>
          </a:xfrm>
          <a:prstGeom prst="rightArrow">
            <a:avLst/>
          </a:prstGeom>
          <a:solidFill>
            <a:schemeClr val="accent5">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solidFill>
                <a:srgbClr val="BAD80A">
                  <a:lumMod val="75000"/>
                </a:srgbClr>
              </a:solidFill>
              <a:latin typeface="Segoe UI"/>
              <a:ea typeface="Segoe UI" pitchFamily="34" charset="0"/>
              <a:cs typeface="Segoe UI" pitchFamily="34" charset="0"/>
            </a:endParaRPr>
          </a:p>
        </p:txBody>
      </p:sp>
      <p:grpSp>
        <p:nvGrpSpPr>
          <p:cNvPr id="118" name="Group 117">
            <a:extLst>
              <a:ext uri="{FF2B5EF4-FFF2-40B4-BE49-F238E27FC236}">
                <a16:creationId xmlns:a16="http://schemas.microsoft.com/office/drawing/2014/main" id="{CC76577F-A293-43C6-A1CE-CEE835790BF0}"/>
              </a:ext>
            </a:extLst>
          </p:cNvPr>
          <p:cNvGrpSpPr/>
          <p:nvPr/>
        </p:nvGrpSpPr>
        <p:grpSpPr>
          <a:xfrm>
            <a:off x="5735931" y="1561575"/>
            <a:ext cx="332973" cy="750442"/>
            <a:chOff x="2484021" y="3604805"/>
            <a:chExt cx="352315" cy="751095"/>
          </a:xfrm>
        </p:grpSpPr>
        <p:sp>
          <p:nvSpPr>
            <p:cNvPr id="119" name="Freeform 448">
              <a:extLst>
                <a:ext uri="{FF2B5EF4-FFF2-40B4-BE49-F238E27FC236}">
                  <a16:creationId xmlns:a16="http://schemas.microsoft.com/office/drawing/2014/main" id="{D8ECC22B-8B47-4C94-BC7A-62DEA07B665C}"/>
                </a:ext>
              </a:extLst>
            </p:cNvPr>
            <p:cNvSpPr>
              <a:spLocks noEditPoints="1"/>
            </p:cNvSpPr>
            <p:nvPr/>
          </p:nvSpPr>
          <p:spPr bwMode="auto">
            <a:xfrm>
              <a:off x="2519711" y="3916679"/>
              <a:ext cx="285514" cy="16306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sp>
          <p:nvSpPr>
            <p:cNvPr id="120" name="Freeform 5">
              <a:extLst>
                <a:ext uri="{FF2B5EF4-FFF2-40B4-BE49-F238E27FC236}">
                  <a16:creationId xmlns:a16="http://schemas.microsoft.com/office/drawing/2014/main" id="{C5171568-4C6E-48E4-9E7D-403FA7CF2D90}"/>
                </a:ext>
              </a:extLst>
            </p:cNvPr>
            <p:cNvSpPr>
              <a:spLocks noEditPoints="1"/>
            </p:cNvSpPr>
            <p:nvPr/>
          </p:nvSpPr>
          <p:spPr bwMode="auto">
            <a:xfrm>
              <a:off x="2615409" y="4200796"/>
              <a:ext cx="93248" cy="155104"/>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nvGrpSpPr>
            <p:cNvPr id="121" name="Group 120">
              <a:extLst>
                <a:ext uri="{FF2B5EF4-FFF2-40B4-BE49-F238E27FC236}">
                  <a16:creationId xmlns:a16="http://schemas.microsoft.com/office/drawing/2014/main" id="{9FEBA675-EB03-437E-BE98-7EF45A6F89ED}"/>
                </a:ext>
              </a:extLst>
            </p:cNvPr>
            <p:cNvGrpSpPr/>
            <p:nvPr/>
          </p:nvGrpSpPr>
          <p:grpSpPr>
            <a:xfrm>
              <a:off x="2547147" y="3604805"/>
              <a:ext cx="229773" cy="174919"/>
              <a:chOff x="2421061" y="2643553"/>
              <a:chExt cx="3651737" cy="2779942"/>
            </a:xfrm>
          </p:grpSpPr>
          <p:cxnSp>
            <p:nvCxnSpPr>
              <p:cNvPr id="124" name="Straight Connector 123">
                <a:extLst>
                  <a:ext uri="{FF2B5EF4-FFF2-40B4-BE49-F238E27FC236}">
                    <a16:creationId xmlns:a16="http://schemas.microsoft.com/office/drawing/2014/main" id="{39515B77-FF35-4645-BBBD-D7C34FABAF35}"/>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5FFF05C1-D075-4BCC-BE0C-E50582EC79D3}"/>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21A01C5A-79BD-4803-8A14-721552BF8232}"/>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848A2439-F485-4AFB-A9C4-6E6D0C2117C5}"/>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8" name="Freeform: Shape 581">
                <a:extLst>
                  <a:ext uri="{FF2B5EF4-FFF2-40B4-BE49-F238E27FC236}">
                    <a16:creationId xmlns:a16="http://schemas.microsoft.com/office/drawing/2014/main" id="{ECAAF654-D423-4142-B64D-A262EC8C82CB}"/>
                  </a:ext>
                </a:extLst>
              </p:cNvPr>
              <p:cNvSpPr/>
              <p:nvPr/>
            </p:nvSpPr>
            <p:spPr bwMode="auto">
              <a:xfrm>
                <a:off x="2421061" y="2643553"/>
                <a:ext cx="3651737" cy="2288929"/>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grpSp>
        <p:cxnSp>
          <p:nvCxnSpPr>
            <p:cNvPr id="122" name="Straight Connector 121">
              <a:extLst>
                <a:ext uri="{FF2B5EF4-FFF2-40B4-BE49-F238E27FC236}">
                  <a16:creationId xmlns:a16="http://schemas.microsoft.com/office/drawing/2014/main" id="{711D479F-68FC-4AB3-995C-EEAF24437D14}"/>
                </a:ext>
              </a:extLst>
            </p:cNvPr>
            <p:cNvCxnSpPr>
              <a:cxnSpLocks/>
            </p:cNvCxnSpPr>
            <p:nvPr/>
          </p:nvCxnSpPr>
          <p:spPr>
            <a:xfrm>
              <a:off x="2484021" y="3834581"/>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6798FB57-1998-44D0-A976-80B1B82E2B64}"/>
                </a:ext>
              </a:extLst>
            </p:cNvPr>
            <p:cNvCxnSpPr>
              <a:cxnSpLocks/>
            </p:cNvCxnSpPr>
            <p:nvPr/>
          </p:nvCxnSpPr>
          <p:spPr>
            <a:xfrm>
              <a:off x="2484021" y="4149177"/>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46" name="Text Placeholder 5">
            <a:extLst>
              <a:ext uri="{FF2B5EF4-FFF2-40B4-BE49-F238E27FC236}">
                <a16:creationId xmlns:a16="http://schemas.microsoft.com/office/drawing/2014/main" id="{A9C5D7CD-091E-4452-B7BA-07C82C19BE57}"/>
              </a:ext>
            </a:extLst>
          </p:cNvPr>
          <p:cNvSpPr txBox="1">
            <a:spLocks/>
          </p:cNvSpPr>
          <p:nvPr/>
        </p:nvSpPr>
        <p:spPr>
          <a:xfrm>
            <a:off x="6218085" y="1601493"/>
            <a:ext cx="573935" cy="27074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816">
                <a:solidFill>
                  <a:srgbClr val="BAD80A">
                    <a:lumMod val="75000"/>
                  </a:srgbClr>
                </a:solidFill>
                <a:latin typeface="Segoe UI"/>
              </a:rPr>
              <a:t>01010100010100101010</a:t>
            </a:r>
          </a:p>
        </p:txBody>
      </p:sp>
      <p:sp>
        <p:nvSpPr>
          <p:cNvPr id="116" name="Arrow: Right 115">
            <a:extLst>
              <a:ext uri="{FF2B5EF4-FFF2-40B4-BE49-F238E27FC236}">
                <a16:creationId xmlns:a16="http://schemas.microsoft.com/office/drawing/2014/main" id="{F225E6D2-551F-4ED1-994F-A0A159F9EE65}"/>
              </a:ext>
            </a:extLst>
          </p:cNvPr>
          <p:cNvSpPr/>
          <p:nvPr/>
        </p:nvSpPr>
        <p:spPr bwMode="auto">
          <a:xfrm>
            <a:off x="9434804" y="1891683"/>
            <a:ext cx="463477" cy="244353"/>
          </a:xfrm>
          <a:prstGeom prst="rightArrow">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41" name="Graphic 9" descr="Database">
            <a:extLst>
              <a:ext uri="{FF2B5EF4-FFF2-40B4-BE49-F238E27FC236}">
                <a16:creationId xmlns:a16="http://schemas.microsoft.com/office/drawing/2014/main" id="{F4C2F403-5D77-4F5A-8770-F53CC1EFC9A5}"/>
              </a:ext>
            </a:extLst>
          </p:cNvPr>
          <p:cNvGrpSpPr/>
          <p:nvPr/>
        </p:nvGrpSpPr>
        <p:grpSpPr>
          <a:xfrm>
            <a:off x="9920796" y="1697941"/>
            <a:ext cx="518384" cy="578008"/>
            <a:chOff x="9418332" y="1246885"/>
            <a:chExt cx="508266" cy="566726"/>
          </a:xfrm>
        </p:grpSpPr>
        <p:sp>
          <p:nvSpPr>
            <p:cNvPr id="142" name="Freeform: Shape 141">
              <a:extLst>
                <a:ext uri="{FF2B5EF4-FFF2-40B4-BE49-F238E27FC236}">
                  <a16:creationId xmlns:a16="http://schemas.microsoft.com/office/drawing/2014/main" id="{C7EEE633-5325-4EF8-BD67-B1D106FFB83D}"/>
                </a:ext>
              </a:extLst>
            </p:cNvPr>
            <p:cNvSpPr/>
            <p:nvPr/>
          </p:nvSpPr>
          <p:spPr>
            <a:xfrm>
              <a:off x="9524221" y="1305919"/>
              <a:ext cx="296489" cy="94454"/>
            </a:xfrm>
            <a:custGeom>
              <a:avLst/>
              <a:gdLst>
                <a:gd name="connsiteX0" fmla="*/ 296489 w 296488"/>
                <a:gd name="connsiteY0" fmla="*/ 47227 h 94454"/>
                <a:gd name="connsiteX1" fmla="*/ 148244 w 296488"/>
                <a:gd name="connsiteY1" fmla="*/ 94454 h 94454"/>
                <a:gd name="connsiteX2" fmla="*/ 0 w 296488"/>
                <a:gd name="connsiteY2" fmla="*/ 47227 h 94454"/>
                <a:gd name="connsiteX3" fmla="*/ 148244 w 296488"/>
                <a:gd name="connsiteY3" fmla="*/ 0 h 94454"/>
                <a:gd name="connsiteX4" fmla="*/ 296489 w 296488"/>
                <a:gd name="connsiteY4" fmla="*/ 47227 h 94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488" h="94454">
                  <a:moveTo>
                    <a:pt x="296489" y="47227"/>
                  </a:moveTo>
                  <a:cubicBezTo>
                    <a:pt x="296489" y="73310"/>
                    <a:pt x="230117" y="94454"/>
                    <a:pt x="148244" y="94454"/>
                  </a:cubicBezTo>
                  <a:cubicBezTo>
                    <a:pt x="66371" y="94454"/>
                    <a:pt x="0" y="73310"/>
                    <a:pt x="0" y="47227"/>
                  </a:cubicBezTo>
                  <a:cubicBezTo>
                    <a:pt x="0" y="21144"/>
                    <a:pt x="66371" y="0"/>
                    <a:pt x="148244" y="0"/>
                  </a:cubicBezTo>
                  <a:cubicBezTo>
                    <a:pt x="230117" y="0"/>
                    <a:pt x="296489" y="21144"/>
                    <a:pt x="296489" y="47227"/>
                  </a:cubicBezTo>
                  <a:close/>
                </a:path>
              </a:pathLst>
            </a:custGeom>
            <a:solidFill>
              <a:schemeClr val="tx1">
                <a:lumMod val="65000"/>
                <a:lumOff val="35000"/>
              </a:schemeClr>
            </a:solidFill>
            <a:ln w="5259" cap="flat">
              <a:noFill/>
              <a:prstDash val="solid"/>
              <a:miter/>
            </a:ln>
          </p:spPr>
          <p:txBody>
            <a:bodyPr rtlCol="0" anchor="ctr"/>
            <a:lstStyle/>
            <a:p>
              <a:pPr defTabSz="932597">
                <a:defRPr/>
              </a:pPr>
              <a:endParaRPr lang="en-US" sz="1836">
                <a:solidFill>
                  <a:srgbClr val="000000"/>
                </a:solidFill>
                <a:latin typeface="Segoe UI"/>
              </a:endParaRPr>
            </a:p>
          </p:txBody>
        </p:sp>
        <p:sp>
          <p:nvSpPr>
            <p:cNvPr id="143" name="Freeform: Shape 142">
              <a:extLst>
                <a:ext uri="{FF2B5EF4-FFF2-40B4-BE49-F238E27FC236}">
                  <a16:creationId xmlns:a16="http://schemas.microsoft.com/office/drawing/2014/main" id="{FCD8DD1B-6232-4C14-BF32-9FC25DA690F6}"/>
                </a:ext>
              </a:extLst>
            </p:cNvPr>
            <p:cNvSpPr/>
            <p:nvPr/>
          </p:nvSpPr>
          <p:spPr>
            <a:xfrm>
              <a:off x="9524221" y="1376760"/>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rgbClr val="7030A0"/>
            </a:solidFill>
            <a:ln w="5259" cap="flat">
              <a:noFill/>
              <a:prstDash val="solid"/>
              <a:miter/>
            </a:ln>
          </p:spPr>
          <p:txBody>
            <a:bodyPr rtlCol="0" anchor="ctr"/>
            <a:lstStyle/>
            <a:p>
              <a:pPr defTabSz="932597">
                <a:defRPr/>
              </a:pPr>
              <a:endParaRPr lang="en-US" sz="1836">
                <a:solidFill>
                  <a:srgbClr val="000000"/>
                </a:solidFill>
                <a:latin typeface="Segoe UI"/>
              </a:endParaRPr>
            </a:p>
          </p:txBody>
        </p:sp>
        <p:sp>
          <p:nvSpPr>
            <p:cNvPr id="144" name="Freeform: Shape 143">
              <a:extLst>
                <a:ext uri="{FF2B5EF4-FFF2-40B4-BE49-F238E27FC236}">
                  <a16:creationId xmlns:a16="http://schemas.microsoft.com/office/drawing/2014/main" id="{25C42B1B-ED49-4574-B5CE-DA41E3267B0F}"/>
                </a:ext>
              </a:extLst>
            </p:cNvPr>
            <p:cNvSpPr/>
            <p:nvPr/>
          </p:nvSpPr>
          <p:spPr>
            <a:xfrm>
              <a:off x="9524221" y="1494828"/>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32597">
                <a:defRPr/>
              </a:pPr>
              <a:endParaRPr lang="en-US" sz="1836">
                <a:solidFill>
                  <a:srgbClr val="000000"/>
                </a:solidFill>
                <a:latin typeface="Segoe UI"/>
              </a:endParaRPr>
            </a:p>
          </p:txBody>
        </p:sp>
        <p:sp>
          <p:nvSpPr>
            <p:cNvPr id="145" name="Freeform: Shape 144">
              <a:extLst>
                <a:ext uri="{FF2B5EF4-FFF2-40B4-BE49-F238E27FC236}">
                  <a16:creationId xmlns:a16="http://schemas.microsoft.com/office/drawing/2014/main" id="{3B4D0956-5410-45E0-8740-6A723019CBCA}"/>
                </a:ext>
              </a:extLst>
            </p:cNvPr>
            <p:cNvSpPr/>
            <p:nvPr/>
          </p:nvSpPr>
          <p:spPr>
            <a:xfrm>
              <a:off x="9524221" y="1612896"/>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32597">
                <a:defRPr/>
              </a:pPr>
              <a:endParaRPr lang="en-US" sz="1836">
                <a:solidFill>
                  <a:srgbClr val="000000"/>
                </a:solidFill>
                <a:latin typeface="Segoe UI"/>
              </a:endParaRPr>
            </a:p>
          </p:txBody>
        </p:sp>
      </p:grpSp>
      <p:sp>
        <p:nvSpPr>
          <p:cNvPr id="147" name="Text Placeholder 5">
            <a:extLst>
              <a:ext uri="{FF2B5EF4-FFF2-40B4-BE49-F238E27FC236}">
                <a16:creationId xmlns:a16="http://schemas.microsoft.com/office/drawing/2014/main" id="{01301F37-55E2-4997-A42B-93549571882A}"/>
              </a:ext>
            </a:extLst>
          </p:cNvPr>
          <p:cNvSpPr txBox="1">
            <a:spLocks/>
          </p:cNvSpPr>
          <p:nvPr/>
        </p:nvSpPr>
        <p:spPr>
          <a:xfrm>
            <a:off x="9344176" y="1623263"/>
            <a:ext cx="619361" cy="27074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816">
                <a:solidFill>
                  <a:srgbClr val="7030A0"/>
                </a:solidFill>
                <a:latin typeface="Segoe UI"/>
              </a:rPr>
              <a:t>01010100010100101010</a:t>
            </a:r>
          </a:p>
        </p:txBody>
      </p:sp>
      <p:sp>
        <p:nvSpPr>
          <p:cNvPr id="91" name="Text Placeholder 5">
            <a:extLst>
              <a:ext uri="{FF2B5EF4-FFF2-40B4-BE49-F238E27FC236}">
                <a16:creationId xmlns:a16="http://schemas.microsoft.com/office/drawing/2014/main" id="{FD17D532-3D99-4B4A-8AFF-D0D4B21CB4E7}"/>
              </a:ext>
            </a:extLst>
          </p:cNvPr>
          <p:cNvSpPr txBox="1">
            <a:spLocks/>
          </p:cNvSpPr>
          <p:nvPr/>
        </p:nvSpPr>
        <p:spPr>
          <a:xfrm>
            <a:off x="783471" y="4878586"/>
            <a:ext cx="3189233" cy="966889"/>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latin typeface="Segoe UI"/>
              </a:rPr>
              <a:t>Subsequent executions for the same query bypass compute nodes and can be fetched instantly from persistent cache in remote storage</a:t>
            </a:r>
          </a:p>
        </p:txBody>
      </p:sp>
      <p:grpSp>
        <p:nvGrpSpPr>
          <p:cNvPr id="148" name="Group 147">
            <a:extLst>
              <a:ext uri="{FF2B5EF4-FFF2-40B4-BE49-F238E27FC236}">
                <a16:creationId xmlns:a16="http://schemas.microsoft.com/office/drawing/2014/main" id="{8C274CC0-CFA3-4620-9A15-7E974DA81222}"/>
              </a:ext>
            </a:extLst>
          </p:cNvPr>
          <p:cNvGrpSpPr/>
          <p:nvPr/>
        </p:nvGrpSpPr>
        <p:grpSpPr>
          <a:xfrm>
            <a:off x="331603" y="4933105"/>
            <a:ext cx="296258" cy="296258"/>
            <a:chOff x="1359413" y="3286137"/>
            <a:chExt cx="332509" cy="332509"/>
          </a:xfrm>
        </p:grpSpPr>
        <p:sp>
          <p:nvSpPr>
            <p:cNvPr id="149" name="Oval 148">
              <a:extLst>
                <a:ext uri="{FF2B5EF4-FFF2-40B4-BE49-F238E27FC236}">
                  <a16:creationId xmlns:a16="http://schemas.microsoft.com/office/drawing/2014/main" id="{A43AEC1F-6C2D-4FCB-B688-14ADDC7E84F5}"/>
                </a:ext>
              </a:extLst>
            </p:cNvPr>
            <p:cNvSpPr/>
            <p:nvPr/>
          </p:nvSpPr>
          <p:spPr bwMode="auto">
            <a:xfrm>
              <a:off x="1359413"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50" name="Text Placeholder 5">
              <a:extLst>
                <a:ext uri="{FF2B5EF4-FFF2-40B4-BE49-F238E27FC236}">
                  <a16:creationId xmlns:a16="http://schemas.microsoft.com/office/drawing/2014/main" id="{D095D82C-AAB1-4D28-AAAA-FB327FF633FC}"/>
                </a:ext>
              </a:extLst>
            </p:cNvPr>
            <p:cNvSpPr txBox="1">
              <a:spLocks/>
            </p:cNvSpPr>
            <p:nvPr/>
          </p:nvSpPr>
          <p:spPr>
            <a:xfrm>
              <a:off x="1460763" y="3322662"/>
              <a:ext cx="119447" cy="25506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solidFill>
                    <a:srgbClr val="FFFFFF"/>
                  </a:solidFill>
                  <a:latin typeface="Segoe UI Semibold"/>
                </a:rPr>
                <a:t>3</a:t>
              </a:r>
            </a:p>
          </p:txBody>
        </p:sp>
      </p:grpSp>
      <p:grpSp>
        <p:nvGrpSpPr>
          <p:cNvPr id="9" name="Group 8">
            <a:extLst>
              <a:ext uri="{FF2B5EF4-FFF2-40B4-BE49-F238E27FC236}">
                <a16:creationId xmlns:a16="http://schemas.microsoft.com/office/drawing/2014/main" id="{FF205636-D124-4ECB-8116-E241E9A756F6}"/>
              </a:ext>
            </a:extLst>
          </p:cNvPr>
          <p:cNvGrpSpPr/>
          <p:nvPr/>
        </p:nvGrpSpPr>
        <p:grpSpPr>
          <a:xfrm>
            <a:off x="835983" y="3723065"/>
            <a:ext cx="2826057" cy="1008569"/>
            <a:chOff x="1148861" y="3578513"/>
            <a:chExt cx="2770896" cy="988883"/>
          </a:xfrm>
        </p:grpSpPr>
        <p:sp>
          <p:nvSpPr>
            <p:cNvPr id="160" name="Arrow: Right 159">
              <a:extLst>
                <a:ext uri="{FF2B5EF4-FFF2-40B4-BE49-F238E27FC236}">
                  <a16:creationId xmlns:a16="http://schemas.microsoft.com/office/drawing/2014/main" id="{395A6E66-934A-4074-A7F1-02194E3742E5}"/>
                </a:ext>
              </a:extLst>
            </p:cNvPr>
            <p:cNvSpPr/>
            <p:nvPr/>
          </p:nvSpPr>
          <p:spPr bwMode="auto">
            <a:xfrm>
              <a:off x="1652069" y="4207419"/>
              <a:ext cx="454430" cy="23958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61" name="Group 160">
              <a:extLst>
                <a:ext uri="{FF2B5EF4-FFF2-40B4-BE49-F238E27FC236}">
                  <a16:creationId xmlns:a16="http://schemas.microsoft.com/office/drawing/2014/main" id="{FD40A64F-8A9F-4F70-82C5-D5028BA09753}"/>
                </a:ext>
              </a:extLst>
            </p:cNvPr>
            <p:cNvGrpSpPr/>
            <p:nvPr/>
          </p:nvGrpSpPr>
          <p:grpSpPr>
            <a:xfrm>
              <a:off x="1148861" y="3816301"/>
              <a:ext cx="352315" cy="751095"/>
              <a:chOff x="2484021" y="3604805"/>
              <a:chExt cx="352315" cy="751095"/>
            </a:xfrm>
          </p:grpSpPr>
          <p:sp>
            <p:nvSpPr>
              <p:cNvPr id="162" name="Freeform 448">
                <a:extLst>
                  <a:ext uri="{FF2B5EF4-FFF2-40B4-BE49-F238E27FC236}">
                    <a16:creationId xmlns:a16="http://schemas.microsoft.com/office/drawing/2014/main" id="{DE30CCA0-9095-4FD0-AFF0-71C615C27CB4}"/>
                  </a:ext>
                </a:extLst>
              </p:cNvPr>
              <p:cNvSpPr>
                <a:spLocks noEditPoints="1"/>
              </p:cNvSpPr>
              <p:nvPr/>
            </p:nvSpPr>
            <p:spPr bwMode="auto">
              <a:xfrm>
                <a:off x="2519711" y="3916679"/>
                <a:ext cx="285514" cy="16306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sp>
            <p:nvSpPr>
              <p:cNvPr id="163" name="Freeform 5">
                <a:extLst>
                  <a:ext uri="{FF2B5EF4-FFF2-40B4-BE49-F238E27FC236}">
                    <a16:creationId xmlns:a16="http://schemas.microsoft.com/office/drawing/2014/main" id="{11D039A6-2254-43FC-9553-6D9C9D9B5EA5}"/>
                  </a:ext>
                </a:extLst>
              </p:cNvPr>
              <p:cNvSpPr>
                <a:spLocks noEditPoints="1"/>
              </p:cNvSpPr>
              <p:nvPr/>
            </p:nvSpPr>
            <p:spPr bwMode="auto">
              <a:xfrm>
                <a:off x="2615409" y="4200796"/>
                <a:ext cx="93248" cy="155104"/>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nvGrpSpPr>
              <p:cNvPr id="164" name="Group 163">
                <a:extLst>
                  <a:ext uri="{FF2B5EF4-FFF2-40B4-BE49-F238E27FC236}">
                    <a16:creationId xmlns:a16="http://schemas.microsoft.com/office/drawing/2014/main" id="{8AE0112F-2A86-46F9-9063-D1C9D2122CA0}"/>
                  </a:ext>
                </a:extLst>
              </p:cNvPr>
              <p:cNvGrpSpPr/>
              <p:nvPr/>
            </p:nvGrpSpPr>
            <p:grpSpPr>
              <a:xfrm>
                <a:off x="2547147" y="3604805"/>
                <a:ext cx="229773" cy="174919"/>
                <a:chOff x="2421061" y="2643553"/>
                <a:chExt cx="3651737" cy="2779942"/>
              </a:xfrm>
            </p:grpSpPr>
            <p:cxnSp>
              <p:nvCxnSpPr>
                <p:cNvPr id="167" name="Straight Connector 166">
                  <a:extLst>
                    <a:ext uri="{FF2B5EF4-FFF2-40B4-BE49-F238E27FC236}">
                      <a16:creationId xmlns:a16="http://schemas.microsoft.com/office/drawing/2014/main" id="{51AE51AB-E10C-4E5C-B152-B62799640A94}"/>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7DFA2090-1F49-477A-B9E3-23D1E8E78519}"/>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35BC1737-FA42-4991-8ED5-A969251E1BD9}"/>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77B58AF1-0C3F-4695-A0C9-F823C80576D6}"/>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71" name="Freeform: Shape 581">
                  <a:extLst>
                    <a:ext uri="{FF2B5EF4-FFF2-40B4-BE49-F238E27FC236}">
                      <a16:creationId xmlns:a16="http://schemas.microsoft.com/office/drawing/2014/main" id="{80D51C22-5154-419C-A1B2-E62643C0AAF7}"/>
                    </a:ext>
                  </a:extLst>
                </p:cNvPr>
                <p:cNvSpPr/>
                <p:nvPr/>
              </p:nvSpPr>
              <p:spPr bwMode="auto">
                <a:xfrm>
                  <a:off x="2421061" y="2643553"/>
                  <a:ext cx="3651737" cy="2288929"/>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grpSp>
          <p:cxnSp>
            <p:nvCxnSpPr>
              <p:cNvPr id="165" name="Straight Connector 164">
                <a:extLst>
                  <a:ext uri="{FF2B5EF4-FFF2-40B4-BE49-F238E27FC236}">
                    <a16:creationId xmlns:a16="http://schemas.microsoft.com/office/drawing/2014/main" id="{5930AB49-39BE-435F-9CEE-C1483E0982EB}"/>
                  </a:ext>
                </a:extLst>
              </p:cNvPr>
              <p:cNvCxnSpPr>
                <a:cxnSpLocks/>
              </p:cNvCxnSpPr>
              <p:nvPr/>
            </p:nvCxnSpPr>
            <p:spPr>
              <a:xfrm>
                <a:off x="2484021" y="3834581"/>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356B63B6-7D46-45B9-8E41-69F6F3646473}"/>
                  </a:ext>
                </a:extLst>
              </p:cNvPr>
              <p:cNvCxnSpPr>
                <a:cxnSpLocks/>
              </p:cNvCxnSpPr>
              <p:nvPr/>
            </p:nvCxnSpPr>
            <p:spPr>
              <a:xfrm>
                <a:off x="2484021" y="4149177"/>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72" name="Arrow: Right 171">
              <a:extLst>
                <a:ext uri="{FF2B5EF4-FFF2-40B4-BE49-F238E27FC236}">
                  <a16:creationId xmlns:a16="http://schemas.microsoft.com/office/drawing/2014/main" id="{947D1FCA-35E8-42E2-B925-7C384FCFCA04}"/>
                </a:ext>
              </a:extLst>
            </p:cNvPr>
            <p:cNvSpPr/>
            <p:nvPr/>
          </p:nvSpPr>
          <p:spPr bwMode="auto">
            <a:xfrm rot="10800000">
              <a:off x="1621737" y="3894305"/>
              <a:ext cx="454430" cy="239584"/>
            </a:xfrm>
            <a:prstGeom prst="rightArrow">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173" name="Graphic 79" descr="Gauge">
              <a:extLst>
                <a:ext uri="{FF2B5EF4-FFF2-40B4-BE49-F238E27FC236}">
                  <a16:creationId xmlns:a16="http://schemas.microsoft.com/office/drawing/2014/main" id="{82025B93-26A5-4DE0-AB06-3A0E536DC365}"/>
                </a:ext>
              </a:extLst>
            </p:cNvPr>
            <p:cNvGrpSpPr/>
            <p:nvPr/>
          </p:nvGrpSpPr>
          <p:grpSpPr>
            <a:xfrm>
              <a:off x="2197087" y="3651076"/>
              <a:ext cx="578531" cy="406644"/>
              <a:chOff x="4912500" y="4593222"/>
              <a:chExt cx="838200" cy="589164"/>
            </a:xfrm>
          </p:grpSpPr>
          <p:sp>
            <p:nvSpPr>
              <p:cNvPr id="174" name="Freeform: Shape 173">
                <a:extLst>
                  <a:ext uri="{FF2B5EF4-FFF2-40B4-BE49-F238E27FC236}">
                    <a16:creationId xmlns:a16="http://schemas.microsoft.com/office/drawing/2014/main" id="{12DD1C21-0ECD-4210-99A1-3B99571D4A4C}"/>
                  </a:ext>
                </a:extLst>
              </p:cNvPr>
              <p:cNvSpPr/>
              <p:nvPr/>
            </p:nvSpPr>
            <p:spPr>
              <a:xfrm>
                <a:off x="4912500" y="4593222"/>
                <a:ext cx="666750" cy="457200"/>
              </a:xfrm>
              <a:custGeom>
                <a:avLst/>
                <a:gdLst>
                  <a:gd name="connsiteX0" fmla="*/ 400050 w 666750"/>
                  <a:gd name="connsiteY0" fmla="*/ 58103 h 457200"/>
                  <a:gd name="connsiteX1" fmla="*/ 400050 w 666750"/>
                  <a:gd name="connsiteY1" fmla="*/ 96202 h 457200"/>
                  <a:gd name="connsiteX2" fmla="*/ 419100 w 666750"/>
                  <a:gd name="connsiteY2" fmla="*/ 95250 h 457200"/>
                  <a:gd name="connsiteX3" fmla="*/ 438150 w 666750"/>
                  <a:gd name="connsiteY3" fmla="*/ 96202 h 457200"/>
                  <a:gd name="connsiteX4" fmla="*/ 438150 w 666750"/>
                  <a:gd name="connsiteY4" fmla="*/ 58103 h 457200"/>
                  <a:gd name="connsiteX5" fmla="*/ 542925 w 666750"/>
                  <a:gd name="connsiteY5" fmla="*/ 80010 h 457200"/>
                  <a:gd name="connsiteX6" fmla="*/ 528638 w 666750"/>
                  <a:gd name="connsiteY6" fmla="*/ 114300 h 457200"/>
                  <a:gd name="connsiteX7" fmla="*/ 563880 w 666750"/>
                  <a:gd name="connsiteY7" fmla="*/ 129540 h 457200"/>
                  <a:gd name="connsiteX8" fmla="*/ 578168 w 666750"/>
                  <a:gd name="connsiteY8" fmla="*/ 94298 h 457200"/>
                  <a:gd name="connsiteX9" fmla="*/ 628650 w 666750"/>
                  <a:gd name="connsiteY9" fmla="*/ 124777 h 457200"/>
                  <a:gd name="connsiteX10" fmla="*/ 669608 w 666750"/>
                  <a:gd name="connsiteY10" fmla="*/ 83820 h 457200"/>
                  <a:gd name="connsiteX11" fmla="*/ 419100 w 666750"/>
                  <a:gd name="connsiteY11" fmla="*/ 0 h 457200"/>
                  <a:gd name="connsiteX12" fmla="*/ 0 w 666750"/>
                  <a:gd name="connsiteY12" fmla="*/ 419100 h 457200"/>
                  <a:gd name="connsiteX13" fmla="*/ 0 w 666750"/>
                  <a:gd name="connsiteY13" fmla="*/ 457200 h 457200"/>
                  <a:gd name="connsiteX14" fmla="*/ 57150 w 666750"/>
                  <a:gd name="connsiteY14" fmla="*/ 457200 h 457200"/>
                  <a:gd name="connsiteX15" fmla="*/ 57150 w 666750"/>
                  <a:gd name="connsiteY15" fmla="*/ 419100 h 457200"/>
                  <a:gd name="connsiteX16" fmla="*/ 75248 w 666750"/>
                  <a:gd name="connsiteY16" fmla="*/ 306705 h 457200"/>
                  <a:gd name="connsiteX17" fmla="*/ 110490 w 666750"/>
                  <a:gd name="connsiteY17" fmla="*/ 320993 h 457200"/>
                  <a:gd name="connsiteX18" fmla="*/ 123825 w 666750"/>
                  <a:gd name="connsiteY18" fmla="*/ 285750 h 457200"/>
                  <a:gd name="connsiteX19" fmla="*/ 88583 w 666750"/>
                  <a:gd name="connsiteY19" fmla="*/ 271463 h 457200"/>
                  <a:gd name="connsiteX20" fmla="*/ 145733 w 666750"/>
                  <a:gd name="connsiteY20" fmla="*/ 182880 h 457200"/>
                  <a:gd name="connsiteX21" fmla="*/ 172403 w 666750"/>
                  <a:gd name="connsiteY21" fmla="*/ 209550 h 457200"/>
                  <a:gd name="connsiteX22" fmla="*/ 199073 w 666750"/>
                  <a:gd name="connsiteY22" fmla="*/ 181927 h 457200"/>
                  <a:gd name="connsiteX23" fmla="*/ 172403 w 666750"/>
                  <a:gd name="connsiteY23" fmla="*/ 155258 h 457200"/>
                  <a:gd name="connsiteX24" fmla="*/ 260033 w 666750"/>
                  <a:gd name="connsiteY24" fmla="*/ 94298 h 457200"/>
                  <a:gd name="connsiteX25" fmla="*/ 274320 w 666750"/>
                  <a:gd name="connsiteY25" fmla="*/ 129540 h 457200"/>
                  <a:gd name="connsiteX26" fmla="*/ 309563 w 666750"/>
                  <a:gd name="connsiteY26" fmla="*/ 114300 h 457200"/>
                  <a:gd name="connsiteX27" fmla="*/ 295275 w 666750"/>
                  <a:gd name="connsiteY27" fmla="*/ 79057 h 457200"/>
                  <a:gd name="connsiteX28" fmla="*/ 400050 w 666750"/>
                  <a:gd name="connsiteY28" fmla="*/ 5810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6750" h="457200">
                    <a:moveTo>
                      <a:pt x="400050" y="58103"/>
                    </a:moveTo>
                    <a:lnTo>
                      <a:pt x="400050" y="96202"/>
                    </a:lnTo>
                    <a:cubicBezTo>
                      <a:pt x="406718" y="96202"/>
                      <a:pt x="412433" y="95250"/>
                      <a:pt x="419100" y="95250"/>
                    </a:cubicBezTo>
                    <a:cubicBezTo>
                      <a:pt x="425768" y="95250"/>
                      <a:pt x="431483" y="95250"/>
                      <a:pt x="438150" y="96202"/>
                    </a:cubicBezTo>
                    <a:lnTo>
                      <a:pt x="438150" y="58103"/>
                    </a:lnTo>
                    <a:cubicBezTo>
                      <a:pt x="475298" y="60007"/>
                      <a:pt x="510540" y="67628"/>
                      <a:pt x="542925" y="80010"/>
                    </a:cubicBezTo>
                    <a:lnTo>
                      <a:pt x="528638" y="114300"/>
                    </a:lnTo>
                    <a:cubicBezTo>
                      <a:pt x="541020" y="119063"/>
                      <a:pt x="552450" y="123825"/>
                      <a:pt x="563880" y="129540"/>
                    </a:cubicBezTo>
                    <a:lnTo>
                      <a:pt x="578168" y="94298"/>
                    </a:lnTo>
                    <a:cubicBezTo>
                      <a:pt x="596265" y="102870"/>
                      <a:pt x="612458" y="113348"/>
                      <a:pt x="628650" y="124777"/>
                    </a:cubicBezTo>
                    <a:lnTo>
                      <a:pt x="669608" y="83820"/>
                    </a:lnTo>
                    <a:cubicBezTo>
                      <a:pt x="600075" y="31432"/>
                      <a:pt x="513398" y="0"/>
                      <a:pt x="419100" y="0"/>
                    </a:cubicBezTo>
                    <a:cubicBezTo>
                      <a:pt x="187643" y="0"/>
                      <a:pt x="0" y="187643"/>
                      <a:pt x="0" y="419100"/>
                    </a:cubicBezTo>
                    <a:lnTo>
                      <a:pt x="0" y="457200"/>
                    </a:lnTo>
                    <a:lnTo>
                      <a:pt x="57150" y="457200"/>
                    </a:lnTo>
                    <a:lnTo>
                      <a:pt x="57150" y="419100"/>
                    </a:lnTo>
                    <a:cubicBezTo>
                      <a:pt x="57150" y="380048"/>
                      <a:pt x="63818" y="341948"/>
                      <a:pt x="75248" y="306705"/>
                    </a:cubicBezTo>
                    <a:lnTo>
                      <a:pt x="110490" y="320993"/>
                    </a:lnTo>
                    <a:cubicBezTo>
                      <a:pt x="114300" y="308610"/>
                      <a:pt x="119063" y="297180"/>
                      <a:pt x="123825" y="285750"/>
                    </a:cubicBezTo>
                    <a:lnTo>
                      <a:pt x="88583" y="271463"/>
                    </a:lnTo>
                    <a:cubicBezTo>
                      <a:pt x="102870" y="239077"/>
                      <a:pt x="122873" y="208598"/>
                      <a:pt x="145733" y="182880"/>
                    </a:cubicBezTo>
                    <a:lnTo>
                      <a:pt x="172403" y="209550"/>
                    </a:lnTo>
                    <a:cubicBezTo>
                      <a:pt x="180975" y="200025"/>
                      <a:pt x="189548" y="190500"/>
                      <a:pt x="199073" y="181927"/>
                    </a:cubicBezTo>
                    <a:lnTo>
                      <a:pt x="172403" y="155258"/>
                    </a:lnTo>
                    <a:cubicBezTo>
                      <a:pt x="198120" y="131445"/>
                      <a:pt x="227648" y="110490"/>
                      <a:pt x="260033" y="94298"/>
                    </a:cubicBezTo>
                    <a:lnTo>
                      <a:pt x="274320" y="129540"/>
                    </a:lnTo>
                    <a:cubicBezTo>
                      <a:pt x="285750" y="123825"/>
                      <a:pt x="297180" y="119063"/>
                      <a:pt x="309563" y="114300"/>
                    </a:cubicBezTo>
                    <a:lnTo>
                      <a:pt x="295275" y="79057"/>
                    </a:lnTo>
                    <a:cubicBezTo>
                      <a:pt x="327660" y="66675"/>
                      <a:pt x="362903" y="60007"/>
                      <a:pt x="400050" y="58103"/>
                    </a:cubicBezTo>
                    <a:close/>
                  </a:path>
                </a:pathLst>
              </a:custGeom>
              <a:solidFill>
                <a:schemeClr val="tx1">
                  <a:lumMod val="65000"/>
                  <a:lumOff val="35000"/>
                </a:schemeClr>
              </a:solidFill>
              <a:ln w="9525" cap="flat">
                <a:noFill/>
                <a:prstDash val="solid"/>
                <a:miter/>
              </a:ln>
            </p:spPr>
            <p:txBody>
              <a:bodyPr rtlCol="0" anchor="ctr"/>
              <a:lstStyle/>
              <a:p>
                <a:pPr defTabSz="932597">
                  <a:defRPr/>
                </a:pPr>
                <a:endParaRPr lang="en-US" sz="1836">
                  <a:solidFill>
                    <a:srgbClr val="D2D2D2">
                      <a:lumMod val="75000"/>
                    </a:srgbClr>
                  </a:solidFill>
                  <a:latin typeface="Segoe UI"/>
                </a:endParaRPr>
              </a:p>
            </p:txBody>
          </p:sp>
          <p:sp>
            <p:nvSpPr>
              <p:cNvPr id="175" name="Freeform: Shape 174">
                <a:extLst>
                  <a:ext uri="{FF2B5EF4-FFF2-40B4-BE49-F238E27FC236}">
                    <a16:creationId xmlns:a16="http://schemas.microsoft.com/office/drawing/2014/main" id="{578A1479-3716-480A-9EC6-34B49BD39FAD}"/>
                  </a:ext>
                </a:extLst>
              </p:cNvPr>
              <p:cNvSpPr/>
              <p:nvPr/>
            </p:nvSpPr>
            <p:spPr>
              <a:xfrm>
                <a:off x="5626875" y="4772292"/>
                <a:ext cx="123825" cy="276225"/>
              </a:xfrm>
              <a:custGeom>
                <a:avLst/>
                <a:gdLst>
                  <a:gd name="connsiteX0" fmla="*/ 48577 w 123825"/>
                  <a:gd name="connsiteY0" fmla="*/ 0 h 276225"/>
                  <a:gd name="connsiteX1" fmla="*/ 7620 w 123825"/>
                  <a:gd name="connsiteY1" fmla="*/ 40957 h 276225"/>
                  <a:gd name="connsiteX2" fmla="*/ 35242 w 123825"/>
                  <a:gd name="connsiteY2" fmla="*/ 91440 h 276225"/>
                  <a:gd name="connsiteX3" fmla="*/ 0 w 123825"/>
                  <a:gd name="connsiteY3" fmla="*/ 106680 h 276225"/>
                  <a:gd name="connsiteX4" fmla="*/ 13335 w 123825"/>
                  <a:gd name="connsiteY4" fmla="*/ 141923 h 276225"/>
                  <a:gd name="connsiteX5" fmla="*/ 48577 w 123825"/>
                  <a:gd name="connsiteY5" fmla="*/ 127635 h 276225"/>
                  <a:gd name="connsiteX6" fmla="*/ 66675 w 123825"/>
                  <a:gd name="connsiteY6" fmla="*/ 240030 h 276225"/>
                  <a:gd name="connsiteX7" fmla="*/ 66675 w 123825"/>
                  <a:gd name="connsiteY7" fmla="*/ 278130 h 276225"/>
                  <a:gd name="connsiteX8" fmla="*/ 123825 w 123825"/>
                  <a:gd name="connsiteY8" fmla="*/ 278130 h 276225"/>
                  <a:gd name="connsiteX9" fmla="*/ 123825 w 123825"/>
                  <a:gd name="connsiteY9" fmla="*/ 240030 h 276225"/>
                  <a:gd name="connsiteX10" fmla="*/ 48577 w 123825"/>
                  <a:gd name="connsiteY10" fmla="*/ 0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825" h="276225">
                    <a:moveTo>
                      <a:pt x="48577" y="0"/>
                    </a:moveTo>
                    <a:lnTo>
                      <a:pt x="7620" y="40957"/>
                    </a:lnTo>
                    <a:cubicBezTo>
                      <a:pt x="18098" y="57150"/>
                      <a:pt x="27623" y="74295"/>
                      <a:pt x="35242" y="91440"/>
                    </a:cubicBezTo>
                    <a:lnTo>
                      <a:pt x="0" y="106680"/>
                    </a:lnTo>
                    <a:cubicBezTo>
                      <a:pt x="4763" y="118110"/>
                      <a:pt x="9525" y="130493"/>
                      <a:pt x="13335" y="141923"/>
                    </a:cubicBezTo>
                    <a:lnTo>
                      <a:pt x="48577" y="127635"/>
                    </a:lnTo>
                    <a:cubicBezTo>
                      <a:pt x="60008" y="162878"/>
                      <a:pt x="66675" y="200978"/>
                      <a:pt x="66675" y="240030"/>
                    </a:cubicBezTo>
                    <a:lnTo>
                      <a:pt x="66675" y="278130"/>
                    </a:lnTo>
                    <a:lnTo>
                      <a:pt x="123825" y="278130"/>
                    </a:lnTo>
                    <a:lnTo>
                      <a:pt x="123825" y="240030"/>
                    </a:lnTo>
                    <a:cubicBezTo>
                      <a:pt x="123825" y="150495"/>
                      <a:pt x="96202" y="68580"/>
                      <a:pt x="48577" y="0"/>
                    </a:cubicBezTo>
                    <a:close/>
                  </a:path>
                </a:pathLst>
              </a:custGeom>
              <a:solidFill>
                <a:srgbClr val="FF0000"/>
              </a:solidFill>
              <a:ln w="9525" cap="flat">
                <a:noFill/>
                <a:prstDash val="solid"/>
                <a:miter/>
              </a:ln>
            </p:spPr>
            <p:txBody>
              <a:bodyPr rtlCol="0" anchor="ctr"/>
              <a:lstStyle/>
              <a:p>
                <a:pPr defTabSz="932597">
                  <a:defRPr/>
                </a:pPr>
                <a:endParaRPr lang="en-US" sz="1836">
                  <a:solidFill>
                    <a:srgbClr val="D2D2D2">
                      <a:lumMod val="75000"/>
                    </a:srgbClr>
                  </a:solidFill>
                  <a:latin typeface="Segoe UI"/>
                </a:endParaRPr>
              </a:p>
            </p:txBody>
          </p:sp>
          <p:sp>
            <p:nvSpPr>
              <p:cNvPr id="176" name="Freeform: Shape 175">
                <a:extLst>
                  <a:ext uri="{FF2B5EF4-FFF2-40B4-BE49-F238E27FC236}">
                    <a16:creationId xmlns:a16="http://schemas.microsoft.com/office/drawing/2014/main" id="{E777551C-201D-4CFF-A087-12E3EF644B64}"/>
                  </a:ext>
                </a:extLst>
              </p:cNvPr>
              <p:cNvSpPr/>
              <p:nvPr/>
            </p:nvSpPr>
            <p:spPr>
              <a:xfrm rot="13854299">
                <a:off x="5039186" y="4820436"/>
                <a:ext cx="361949" cy="361951"/>
              </a:xfrm>
              <a:custGeom>
                <a:avLst/>
                <a:gdLst>
                  <a:gd name="connsiteX0" fmla="*/ 13595 w 361950"/>
                  <a:gd name="connsiteY0" fmla="*/ 297180 h 361950"/>
                  <a:gd name="connsiteX1" fmla="*/ 8833 w 361950"/>
                  <a:gd name="connsiteY1" fmla="*/ 301942 h 361950"/>
                  <a:gd name="connsiteX2" fmla="*/ 13595 w 361950"/>
                  <a:gd name="connsiteY2" fmla="*/ 356235 h 361950"/>
                  <a:gd name="connsiteX3" fmla="*/ 67888 w 361950"/>
                  <a:gd name="connsiteY3" fmla="*/ 351473 h 361950"/>
                  <a:gd name="connsiteX4" fmla="*/ 364115 w 361950"/>
                  <a:gd name="connsiteY4" fmla="*/ 0 h 361950"/>
                  <a:gd name="connsiteX5" fmla="*/ 13595 w 361950"/>
                  <a:gd name="connsiteY5" fmla="*/ 29718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361950">
                    <a:moveTo>
                      <a:pt x="13595" y="297180"/>
                    </a:moveTo>
                    <a:cubicBezTo>
                      <a:pt x="11690" y="298133"/>
                      <a:pt x="10738" y="300038"/>
                      <a:pt x="8833" y="301942"/>
                    </a:cubicBezTo>
                    <a:cubicBezTo>
                      <a:pt x="-4502" y="318135"/>
                      <a:pt x="-2597" y="341948"/>
                      <a:pt x="13595" y="356235"/>
                    </a:cubicBezTo>
                    <a:cubicBezTo>
                      <a:pt x="29788" y="369570"/>
                      <a:pt x="53600" y="367665"/>
                      <a:pt x="67888" y="351473"/>
                    </a:cubicBezTo>
                    <a:lnTo>
                      <a:pt x="364115" y="0"/>
                    </a:lnTo>
                    <a:lnTo>
                      <a:pt x="13595" y="297180"/>
                    </a:lnTo>
                    <a:close/>
                  </a:path>
                </a:pathLst>
              </a:custGeom>
              <a:solidFill>
                <a:schemeClr val="tx1">
                  <a:lumMod val="65000"/>
                  <a:lumOff val="35000"/>
                </a:schemeClr>
              </a:solidFill>
              <a:ln w="9525" cap="flat">
                <a:noFill/>
                <a:prstDash val="solid"/>
                <a:miter/>
              </a:ln>
            </p:spPr>
            <p:txBody>
              <a:bodyPr rtlCol="0" anchor="ctr"/>
              <a:lstStyle/>
              <a:p>
                <a:pPr defTabSz="932597">
                  <a:defRPr/>
                </a:pPr>
                <a:endParaRPr lang="en-US" sz="1836">
                  <a:solidFill>
                    <a:srgbClr val="D2D2D2">
                      <a:lumMod val="75000"/>
                    </a:srgbClr>
                  </a:solidFill>
                  <a:latin typeface="Segoe UI"/>
                </a:endParaRPr>
              </a:p>
            </p:txBody>
          </p:sp>
        </p:grpSp>
        <p:grpSp>
          <p:nvGrpSpPr>
            <p:cNvPr id="177" name="Graphic 9" descr="Database">
              <a:extLst>
                <a:ext uri="{FF2B5EF4-FFF2-40B4-BE49-F238E27FC236}">
                  <a16:creationId xmlns:a16="http://schemas.microsoft.com/office/drawing/2014/main" id="{DE56AEF1-8EC8-4C6B-8841-75D189ED549B}"/>
                </a:ext>
              </a:extLst>
            </p:cNvPr>
            <p:cNvGrpSpPr/>
            <p:nvPr/>
          </p:nvGrpSpPr>
          <p:grpSpPr>
            <a:xfrm>
              <a:off x="3411491" y="3894305"/>
              <a:ext cx="508266" cy="566726"/>
              <a:chOff x="9418332" y="1246885"/>
              <a:chExt cx="508266" cy="566726"/>
            </a:xfrm>
          </p:grpSpPr>
          <p:sp>
            <p:nvSpPr>
              <p:cNvPr id="178" name="Freeform: Shape 177">
                <a:extLst>
                  <a:ext uri="{FF2B5EF4-FFF2-40B4-BE49-F238E27FC236}">
                    <a16:creationId xmlns:a16="http://schemas.microsoft.com/office/drawing/2014/main" id="{2783B424-30FB-4EFC-A36D-E286F569E1EF}"/>
                  </a:ext>
                </a:extLst>
              </p:cNvPr>
              <p:cNvSpPr/>
              <p:nvPr/>
            </p:nvSpPr>
            <p:spPr>
              <a:xfrm>
                <a:off x="9524221" y="1305919"/>
                <a:ext cx="296489" cy="94454"/>
              </a:xfrm>
              <a:custGeom>
                <a:avLst/>
                <a:gdLst>
                  <a:gd name="connsiteX0" fmla="*/ 296489 w 296488"/>
                  <a:gd name="connsiteY0" fmla="*/ 47227 h 94454"/>
                  <a:gd name="connsiteX1" fmla="*/ 148244 w 296488"/>
                  <a:gd name="connsiteY1" fmla="*/ 94454 h 94454"/>
                  <a:gd name="connsiteX2" fmla="*/ 0 w 296488"/>
                  <a:gd name="connsiteY2" fmla="*/ 47227 h 94454"/>
                  <a:gd name="connsiteX3" fmla="*/ 148244 w 296488"/>
                  <a:gd name="connsiteY3" fmla="*/ 0 h 94454"/>
                  <a:gd name="connsiteX4" fmla="*/ 296489 w 296488"/>
                  <a:gd name="connsiteY4" fmla="*/ 47227 h 94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488" h="94454">
                    <a:moveTo>
                      <a:pt x="296489" y="47227"/>
                    </a:moveTo>
                    <a:cubicBezTo>
                      <a:pt x="296489" y="73310"/>
                      <a:pt x="230117" y="94454"/>
                      <a:pt x="148244" y="94454"/>
                    </a:cubicBezTo>
                    <a:cubicBezTo>
                      <a:pt x="66371" y="94454"/>
                      <a:pt x="0" y="73310"/>
                      <a:pt x="0" y="47227"/>
                    </a:cubicBezTo>
                    <a:cubicBezTo>
                      <a:pt x="0" y="21144"/>
                      <a:pt x="66371" y="0"/>
                      <a:pt x="148244" y="0"/>
                    </a:cubicBezTo>
                    <a:cubicBezTo>
                      <a:pt x="230117" y="0"/>
                      <a:pt x="296489" y="21144"/>
                      <a:pt x="296489" y="47227"/>
                    </a:cubicBezTo>
                    <a:close/>
                  </a:path>
                </a:pathLst>
              </a:custGeom>
              <a:solidFill>
                <a:schemeClr val="tx1">
                  <a:lumMod val="65000"/>
                  <a:lumOff val="35000"/>
                </a:schemeClr>
              </a:solidFill>
              <a:ln w="5259" cap="flat">
                <a:noFill/>
                <a:prstDash val="solid"/>
                <a:miter/>
              </a:ln>
            </p:spPr>
            <p:txBody>
              <a:bodyPr rtlCol="0" anchor="ctr"/>
              <a:lstStyle/>
              <a:p>
                <a:pPr defTabSz="932597">
                  <a:defRPr/>
                </a:pPr>
                <a:endParaRPr lang="en-US" sz="1836">
                  <a:solidFill>
                    <a:srgbClr val="000000"/>
                  </a:solidFill>
                  <a:latin typeface="Segoe UI"/>
                </a:endParaRPr>
              </a:p>
            </p:txBody>
          </p:sp>
          <p:sp>
            <p:nvSpPr>
              <p:cNvPr id="179" name="Freeform: Shape 178">
                <a:extLst>
                  <a:ext uri="{FF2B5EF4-FFF2-40B4-BE49-F238E27FC236}">
                    <a16:creationId xmlns:a16="http://schemas.microsoft.com/office/drawing/2014/main" id="{D0D99226-005D-4116-8C0D-15E322FC67AF}"/>
                  </a:ext>
                </a:extLst>
              </p:cNvPr>
              <p:cNvSpPr/>
              <p:nvPr/>
            </p:nvSpPr>
            <p:spPr>
              <a:xfrm>
                <a:off x="9524221" y="1376760"/>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rgbClr val="7030A0"/>
              </a:solidFill>
              <a:ln w="5259" cap="flat">
                <a:noFill/>
                <a:prstDash val="solid"/>
                <a:miter/>
              </a:ln>
            </p:spPr>
            <p:txBody>
              <a:bodyPr rtlCol="0" anchor="ctr"/>
              <a:lstStyle/>
              <a:p>
                <a:pPr defTabSz="932597">
                  <a:defRPr/>
                </a:pPr>
                <a:endParaRPr lang="en-US" sz="1836">
                  <a:solidFill>
                    <a:srgbClr val="000000"/>
                  </a:solidFill>
                  <a:latin typeface="Segoe UI"/>
                </a:endParaRPr>
              </a:p>
            </p:txBody>
          </p:sp>
          <p:sp>
            <p:nvSpPr>
              <p:cNvPr id="180" name="Freeform: Shape 179">
                <a:extLst>
                  <a:ext uri="{FF2B5EF4-FFF2-40B4-BE49-F238E27FC236}">
                    <a16:creationId xmlns:a16="http://schemas.microsoft.com/office/drawing/2014/main" id="{9872E0A0-29D5-41DA-A856-7EEF6B233F75}"/>
                  </a:ext>
                </a:extLst>
              </p:cNvPr>
              <p:cNvSpPr/>
              <p:nvPr/>
            </p:nvSpPr>
            <p:spPr>
              <a:xfrm>
                <a:off x="9524221" y="1494828"/>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32597">
                  <a:defRPr/>
                </a:pPr>
                <a:endParaRPr lang="en-US" sz="1836">
                  <a:solidFill>
                    <a:srgbClr val="000000"/>
                  </a:solidFill>
                  <a:latin typeface="Segoe UI"/>
                </a:endParaRPr>
              </a:p>
            </p:txBody>
          </p:sp>
          <p:sp>
            <p:nvSpPr>
              <p:cNvPr id="181" name="Freeform: Shape 180">
                <a:extLst>
                  <a:ext uri="{FF2B5EF4-FFF2-40B4-BE49-F238E27FC236}">
                    <a16:creationId xmlns:a16="http://schemas.microsoft.com/office/drawing/2014/main" id="{5671FC03-9545-406C-AC9F-D8E3332C0F0F}"/>
                  </a:ext>
                </a:extLst>
              </p:cNvPr>
              <p:cNvSpPr/>
              <p:nvPr/>
            </p:nvSpPr>
            <p:spPr>
              <a:xfrm>
                <a:off x="9524221" y="1612896"/>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32597">
                  <a:defRPr/>
                </a:pPr>
                <a:endParaRPr lang="en-US" sz="1836">
                  <a:solidFill>
                    <a:srgbClr val="000000"/>
                  </a:solidFill>
                  <a:latin typeface="Segoe UI"/>
                </a:endParaRPr>
              </a:p>
            </p:txBody>
          </p:sp>
        </p:grpSp>
        <p:sp>
          <p:nvSpPr>
            <p:cNvPr id="182" name="Arrow: Right 181">
              <a:extLst>
                <a:ext uri="{FF2B5EF4-FFF2-40B4-BE49-F238E27FC236}">
                  <a16:creationId xmlns:a16="http://schemas.microsoft.com/office/drawing/2014/main" id="{3FBAC070-3571-407E-BCD3-8042804BD5D0}"/>
                </a:ext>
              </a:extLst>
            </p:cNvPr>
            <p:cNvSpPr/>
            <p:nvPr/>
          </p:nvSpPr>
          <p:spPr bwMode="auto">
            <a:xfrm>
              <a:off x="2893488" y="4207419"/>
              <a:ext cx="454430" cy="23958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3" name="Arrow: Right 182">
              <a:extLst>
                <a:ext uri="{FF2B5EF4-FFF2-40B4-BE49-F238E27FC236}">
                  <a16:creationId xmlns:a16="http://schemas.microsoft.com/office/drawing/2014/main" id="{7A6808D6-6BED-4C5F-A103-C199095F97AE}"/>
                </a:ext>
              </a:extLst>
            </p:cNvPr>
            <p:cNvSpPr/>
            <p:nvPr/>
          </p:nvSpPr>
          <p:spPr bwMode="auto">
            <a:xfrm rot="10800000">
              <a:off x="2862846" y="3904898"/>
              <a:ext cx="454430" cy="239584"/>
            </a:xfrm>
            <a:prstGeom prst="rightArrow">
              <a:avLst/>
            </a:prstGeom>
            <a:solidFill>
              <a:srgbClr val="7030A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4" name="Text Placeholder 5">
              <a:extLst>
                <a:ext uri="{FF2B5EF4-FFF2-40B4-BE49-F238E27FC236}">
                  <a16:creationId xmlns:a16="http://schemas.microsoft.com/office/drawing/2014/main" id="{F7F9E155-2B51-4C57-ADA3-9EEB6837EB86}"/>
                </a:ext>
              </a:extLst>
            </p:cNvPr>
            <p:cNvSpPr txBox="1">
              <a:spLocks/>
            </p:cNvSpPr>
            <p:nvPr/>
          </p:nvSpPr>
          <p:spPr>
            <a:xfrm>
              <a:off x="1573731" y="3578513"/>
              <a:ext cx="607272" cy="265457"/>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816">
                  <a:solidFill>
                    <a:srgbClr val="7030A0"/>
                  </a:solidFill>
                  <a:latin typeface="Segoe UI"/>
                </a:rPr>
                <a:t>01010100010100101010</a:t>
              </a:r>
            </a:p>
          </p:txBody>
        </p:sp>
      </p:grpSp>
      <p:grpSp>
        <p:nvGrpSpPr>
          <p:cNvPr id="6" name="Group 5">
            <a:extLst>
              <a:ext uri="{FF2B5EF4-FFF2-40B4-BE49-F238E27FC236}">
                <a16:creationId xmlns:a16="http://schemas.microsoft.com/office/drawing/2014/main" id="{6B8DAC47-95A3-49B9-BDA4-54191A3B2BBE}"/>
              </a:ext>
            </a:extLst>
          </p:cNvPr>
          <p:cNvGrpSpPr/>
          <p:nvPr/>
        </p:nvGrpSpPr>
        <p:grpSpPr>
          <a:xfrm>
            <a:off x="4171089" y="3796349"/>
            <a:ext cx="4078546" cy="1843662"/>
            <a:chOff x="3349292" y="4149376"/>
            <a:chExt cx="3998938" cy="1807676"/>
          </a:xfrm>
        </p:grpSpPr>
        <p:sp>
          <p:nvSpPr>
            <p:cNvPr id="92" name="Text Placeholder 5">
              <a:extLst>
                <a:ext uri="{FF2B5EF4-FFF2-40B4-BE49-F238E27FC236}">
                  <a16:creationId xmlns:a16="http://schemas.microsoft.com/office/drawing/2014/main" id="{6CEDC796-020A-4E10-86B4-B566D89CD582}"/>
                </a:ext>
              </a:extLst>
            </p:cNvPr>
            <p:cNvSpPr txBox="1">
              <a:spLocks/>
            </p:cNvSpPr>
            <p:nvPr/>
          </p:nvSpPr>
          <p:spPr>
            <a:xfrm>
              <a:off x="3765273" y="5250768"/>
              <a:ext cx="3582957" cy="70628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latin typeface="Segoe UI"/>
                </a:rPr>
                <a:t>Remote storage cache is evicted regularly based on time, cache usage, and any modifications to underlying table data. </a:t>
              </a:r>
            </a:p>
          </p:txBody>
        </p:sp>
        <p:grpSp>
          <p:nvGrpSpPr>
            <p:cNvPr id="185" name="Group 184">
              <a:extLst>
                <a:ext uri="{FF2B5EF4-FFF2-40B4-BE49-F238E27FC236}">
                  <a16:creationId xmlns:a16="http://schemas.microsoft.com/office/drawing/2014/main" id="{189C7A86-4A29-428B-A526-3E818077C069}"/>
                </a:ext>
              </a:extLst>
            </p:cNvPr>
            <p:cNvGrpSpPr/>
            <p:nvPr/>
          </p:nvGrpSpPr>
          <p:grpSpPr>
            <a:xfrm>
              <a:off x="3349292" y="5250768"/>
              <a:ext cx="290475" cy="290475"/>
              <a:chOff x="1359413" y="3286137"/>
              <a:chExt cx="332509" cy="332509"/>
            </a:xfrm>
          </p:grpSpPr>
          <p:sp>
            <p:nvSpPr>
              <p:cNvPr id="186" name="Oval 185">
                <a:extLst>
                  <a:ext uri="{FF2B5EF4-FFF2-40B4-BE49-F238E27FC236}">
                    <a16:creationId xmlns:a16="http://schemas.microsoft.com/office/drawing/2014/main" id="{EE1E708D-CC59-4004-B4D7-0E49A9CBE255}"/>
                  </a:ext>
                </a:extLst>
              </p:cNvPr>
              <p:cNvSpPr/>
              <p:nvPr/>
            </p:nvSpPr>
            <p:spPr bwMode="auto">
              <a:xfrm>
                <a:off x="1359413"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87" name="Text Placeholder 5">
                <a:extLst>
                  <a:ext uri="{FF2B5EF4-FFF2-40B4-BE49-F238E27FC236}">
                    <a16:creationId xmlns:a16="http://schemas.microsoft.com/office/drawing/2014/main" id="{9EA95BCD-E40E-4B29-A7EF-BAF781FDC9ED}"/>
                  </a:ext>
                </a:extLst>
              </p:cNvPr>
              <p:cNvSpPr txBox="1">
                <a:spLocks/>
              </p:cNvSpPr>
              <p:nvPr/>
            </p:nvSpPr>
            <p:spPr>
              <a:xfrm>
                <a:off x="1460763" y="3322662"/>
                <a:ext cx="119447" cy="25506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solidFill>
                      <a:srgbClr val="FFFFFF"/>
                    </a:solidFill>
                    <a:latin typeface="Segoe UI Semibold"/>
                  </a:rPr>
                  <a:t>4</a:t>
                </a:r>
              </a:p>
            </p:txBody>
          </p:sp>
        </p:grpSp>
        <p:pic>
          <p:nvPicPr>
            <p:cNvPr id="188" name="Graphic 187" descr="Hourglass">
              <a:extLst>
                <a:ext uri="{FF2B5EF4-FFF2-40B4-BE49-F238E27FC236}">
                  <a16:creationId xmlns:a16="http://schemas.microsoft.com/office/drawing/2014/main" id="{4C65D253-0BC4-42C5-973B-2DD455BFAA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67672" y="4149376"/>
              <a:ext cx="379422" cy="379422"/>
            </a:xfrm>
            <a:prstGeom prst="rect">
              <a:avLst/>
            </a:prstGeom>
          </p:spPr>
        </p:pic>
        <p:grpSp>
          <p:nvGrpSpPr>
            <p:cNvPr id="189" name="Graphic 9" descr="Database">
              <a:extLst>
                <a:ext uri="{FF2B5EF4-FFF2-40B4-BE49-F238E27FC236}">
                  <a16:creationId xmlns:a16="http://schemas.microsoft.com/office/drawing/2014/main" id="{F0CD6C86-3630-438E-801A-3334C9C82D77}"/>
                </a:ext>
              </a:extLst>
            </p:cNvPr>
            <p:cNvGrpSpPr/>
            <p:nvPr/>
          </p:nvGrpSpPr>
          <p:grpSpPr>
            <a:xfrm>
              <a:off x="5733242" y="4400216"/>
              <a:ext cx="379422" cy="574157"/>
              <a:chOff x="9524221" y="1305919"/>
              <a:chExt cx="296489" cy="448659"/>
            </a:xfrm>
          </p:grpSpPr>
          <p:sp>
            <p:nvSpPr>
              <p:cNvPr id="190" name="Freeform: Shape 189">
                <a:extLst>
                  <a:ext uri="{FF2B5EF4-FFF2-40B4-BE49-F238E27FC236}">
                    <a16:creationId xmlns:a16="http://schemas.microsoft.com/office/drawing/2014/main" id="{04B44EDD-A9C0-4BC9-8D36-A82D6D19086F}"/>
                  </a:ext>
                </a:extLst>
              </p:cNvPr>
              <p:cNvSpPr/>
              <p:nvPr/>
            </p:nvSpPr>
            <p:spPr>
              <a:xfrm>
                <a:off x="9524221" y="1305919"/>
                <a:ext cx="296489" cy="94454"/>
              </a:xfrm>
              <a:custGeom>
                <a:avLst/>
                <a:gdLst>
                  <a:gd name="connsiteX0" fmla="*/ 296489 w 296488"/>
                  <a:gd name="connsiteY0" fmla="*/ 47227 h 94454"/>
                  <a:gd name="connsiteX1" fmla="*/ 148244 w 296488"/>
                  <a:gd name="connsiteY1" fmla="*/ 94454 h 94454"/>
                  <a:gd name="connsiteX2" fmla="*/ 0 w 296488"/>
                  <a:gd name="connsiteY2" fmla="*/ 47227 h 94454"/>
                  <a:gd name="connsiteX3" fmla="*/ 148244 w 296488"/>
                  <a:gd name="connsiteY3" fmla="*/ 0 h 94454"/>
                  <a:gd name="connsiteX4" fmla="*/ 296489 w 296488"/>
                  <a:gd name="connsiteY4" fmla="*/ 47227 h 944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488" h="94454">
                    <a:moveTo>
                      <a:pt x="296489" y="47227"/>
                    </a:moveTo>
                    <a:cubicBezTo>
                      <a:pt x="296489" y="73310"/>
                      <a:pt x="230117" y="94454"/>
                      <a:pt x="148244" y="94454"/>
                    </a:cubicBezTo>
                    <a:cubicBezTo>
                      <a:pt x="66371" y="94454"/>
                      <a:pt x="0" y="73310"/>
                      <a:pt x="0" y="47227"/>
                    </a:cubicBezTo>
                    <a:cubicBezTo>
                      <a:pt x="0" y="21144"/>
                      <a:pt x="66371" y="0"/>
                      <a:pt x="148244" y="0"/>
                    </a:cubicBezTo>
                    <a:cubicBezTo>
                      <a:pt x="230117" y="0"/>
                      <a:pt x="296489" y="21144"/>
                      <a:pt x="296489" y="47227"/>
                    </a:cubicBezTo>
                    <a:close/>
                  </a:path>
                </a:pathLst>
              </a:custGeom>
              <a:solidFill>
                <a:schemeClr val="tx1">
                  <a:lumMod val="65000"/>
                  <a:lumOff val="35000"/>
                </a:schemeClr>
              </a:solidFill>
              <a:ln w="5259" cap="flat">
                <a:noFill/>
                <a:prstDash val="solid"/>
                <a:miter/>
              </a:ln>
            </p:spPr>
            <p:txBody>
              <a:bodyPr rtlCol="0" anchor="ctr"/>
              <a:lstStyle/>
              <a:p>
                <a:pPr defTabSz="932597">
                  <a:defRPr/>
                </a:pPr>
                <a:endParaRPr lang="en-US" sz="1836">
                  <a:solidFill>
                    <a:srgbClr val="000000"/>
                  </a:solidFill>
                  <a:latin typeface="Segoe UI"/>
                </a:endParaRPr>
              </a:p>
            </p:txBody>
          </p:sp>
          <p:sp>
            <p:nvSpPr>
              <p:cNvPr id="192" name="Freeform: Shape 191">
                <a:extLst>
                  <a:ext uri="{FF2B5EF4-FFF2-40B4-BE49-F238E27FC236}">
                    <a16:creationId xmlns:a16="http://schemas.microsoft.com/office/drawing/2014/main" id="{D09275C6-0245-4BC2-9EFC-7993C44258B0}"/>
                  </a:ext>
                </a:extLst>
              </p:cNvPr>
              <p:cNvSpPr/>
              <p:nvPr/>
            </p:nvSpPr>
            <p:spPr>
              <a:xfrm>
                <a:off x="9524221" y="1494828"/>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32597">
                  <a:defRPr/>
                </a:pPr>
                <a:endParaRPr lang="en-US" sz="1836">
                  <a:solidFill>
                    <a:srgbClr val="000000"/>
                  </a:solidFill>
                  <a:latin typeface="Segoe UI"/>
                </a:endParaRPr>
              </a:p>
            </p:txBody>
          </p:sp>
          <p:sp>
            <p:nvSpPr>
              <p:cNvPr id="193" name="Freeform: Shape 192">
                <a:extLst>
                  <a:ext uri="{FF2B5EF4-FFF2-40B4-BE49-F238E27FC236}">
                    <a16:creationId xmlns:a16="http://schemas.microsoft.com/office/drawing/2014/main" id="{B22208E6-C039-45D8-998A-2C08753452CC}"/>
                  </a:ext>
                </a:extLst>
              </p:cNvPr>
              <p:cNvSpPr/>
              <p:nvPr/>
            </p:nvSpPr>
            <p:spPr>
              <a:xfrm>
                <a:off x="9524221" y="1612896"/>
                <a:ext cx="296489" cy="141682"/>
              </a:xfrm>
              <a:custGeom>
                <a:avLst/>
                <a:gdLst>
                  <a:gd name="connsiteX0" fmla="*/ 254133 w 296488"/>
                  <a:gd name="connsiteY0" fmla="*/ 94454 h 141681"/>
                  <a:gd name="connsiteX1" fmla="*/ 243544 w 296488"/>
                  <a:gd name="connsiteY1" fmla="*/ 82648 h 141681"/>
                  <a:gd name="connsiteX2" fmla="*/ 254133 w 296488"/>
                  <a:gd name="connsiteY2" fmla="*/ 70841 h 141681"/>
                  <a:gd name="connsiteX3" fmla="*/ 264722 w 296488"/>
                  <a:gd name="connsiteY3" fmla="*/ 82648 h 141681"/>
                  <a:gd name="connsiteX4" fmla="*/ 254133 w 296488"/>
                  <a:gd name="connsiteY4" fmla="*/ 94454 h 141681"/>
                  <a:gd name="connsiteX5" fmla="*/ 148244 w 296488"/>
                  <a:gd name="connsiteY5" fmla="*/ 47227 h 141681"/>
                  <a:gd name="connsiteX6" fmla="*/ 0 w 296488"/>
                  <a:gd name="connsiteY6" fmla="*/ 0 h 141681"/>
                  <a:gd name="connsiteX7" fmla="*/ 0 w 296488"/>
                  <a:gd name="connsiteY7" fmla="*/ 94454 h 141681"/>
                  <a:gd name="connsiteX8" fmla="*/ 148244 w 296488"/>
                  <a:gd name="connsiteY8" fmla="*/ 141682 h 141681"/>
                  <a:gd name="connsiteX9" fmla="*/ 296489 w 296488"/>
                  <a:gd name="connsiteY9" fmla="*/ 94454 h 141681"/>
                  <a:gd name="connsiteX10" fmla="*/ 296489 w 296488"/>
                  <a:gd name="connsiteY10" fmla="*/ 0 h 141681"/>
                  <a:gd name="connsiteX11" fmla="*/ 148244 w 296488"/>
                  <a:gd name="connsiteY11" fmla="*/ 47227 h 141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6488" h="141681">
                    <a:moveTo>
                      <a:pt x="254133" y="94454"/>
                    </a:moveTo>
                    <a:cubicBezTo>
                      <a:pt x="247780" y="94454"/>
                      <a:pt x="243544" y="89732"/>
                      <a:pt x="243544" y="82648"/>
                    </a:cubicBezTo>
                    <a:cubicBezTo>
                      <a:pt x="243544" y="75563"/>
                      <a:pt x="247780" y="70841"/>
                      <a:pt x="254133" y="70841"/>
                    </a:cubicBezTo>
                    <a:cubicBezTo>
                      <a:pt x="260486" y="70841"/>
                      <a:pt x="264722" y="75563"/>
                      <a:pt x="264722" y="82648"/>
                    </a:cubicBezTo>
                    <a:cubicBezTo>
                      <a:pt x="264722" y="89732"/>
                      <a:pt x="260486" y="94454"/>
                      <a:pt x="254133" y="94454"/>
                    </a:cubicBezTo>
                    <a:close/>
                    <a:moveTo>
                      <a:pt x="148244" y="47227"/>
                    </a:moveTo>
                    <a:cubicBezTo>
                      <a:pt x="66710" y="47227"/>
                      <a:pt x="0" y="25975"/>
                      <a:pt x="0" y="0"/>
                    </a:cubicBezTo>
                    <a:lnTo>
                      <a:pt x="0" y="94454"/>
                    </a:lnTo>
                    <a:cubicBezTo>
                      <a:pt x="0" y="120429"/>
                      <a:pt x="66710" y="141682"/>
                      <a:pt x="148244" y="141682"/>
                    </a:cubicBezTo>
                    <a:cubicBezTo>
                      <a:pt x="229779" y="141682"/>
                      <a:pt x="296489" y="120429"/>
                      <a:pt x="296489" y="94454"/>
                    </a:cubicBezTo>
                    <a:lnTo>
                      <a:pt x="296489" y="0"/>
                    </a:lnTo>
                    <a:cubicBezTo>
                      <a:pt x="296489" y="25975"/>
                      <a:pt x="229779" y="47227"/>
                      <a:pt x="148244" y="47227"/>
                    </a:cubicBezTo>
                    <a:close/>
                  </a:path>
                </a:pathLst>
              </a:custGeom>
              <a:solidFill>
                <a:schemeClr val="tx1">
                  <a:lumMod val="65000"/>
                  <a:lumOff val="35000"/>
                </a:schemeClr>
              </a:solidFill>
              <a:ln w="5259" cap="flat">
                <a:noFill/>
                <a:prstDash val="solid"/>
                <a:miter/>
              </a:ln>
            </p:spPr>
            <p:txBody>
              <a:bodyPr rtlCol="0" anchor="ctr"/>
              <a:lstStyle/>
              <a:p>
                <a:pPr defTabSz="932597">
                  <a:defRPr/>
                </a:pPr>
                <a:endParaRPr lang="en-US" sz="1836">
                  <a:solidFill>
                    <a:srgbClr val="000000"/>
                  </a:solidFill>
                  <a:latin typeface="Segoe UI"/>
                </a:endParaRPr>
              </a:p>
            </p:txBody>
          </p:sp>
        </p:grpSp>
        <p:cxnSp>
          <p:nvCxnSpPr>
            <p:cNvPr id="204" name="Straight Connector 203">
              <a:extLst>
                <a:ext uri="{FF2B5EF4-FFF2-40B4-BE49-F238E27FC236}">
                  <a16:creationId xmlns:a16="http://schemas.microsoft.com/office/drawing/2014/main" id="{6CB6959A-602E-45F2-B613-E9E20B5A8FA1}"/>
                </a:ext>
              </a:extLst>
            </p:cNvPr>
            <p:cNvCxnSpPr/>
            <p:nvPr/>
          </p:nvCxnSpPr>
          <p:spPr>
            <a:xfrm>
              <a:off x="4316290" y="4589916"/>
              <a:ext cx="523001"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05" name="Arrow: Right 204">
              <a:extLst>
                <a:ext uri="{FF2B5EF4-FFF2-40B4-BE49-F238E27FC236}">
                  <a16:creationId xmlns:a16="http://schemas.microsoft.com/office/drawing/2014/main" id="{95399119-21F4-4A02-87E8-66E7FC17AD2C}"/>
                </a:ext>
              </a:extLst>
            </p:cNvPr>
            <p:cNvSpPr/>
            <p:nvPr/>
          </p:nvSpPr>
          <p:spPr bwMode="auto">
            <a:xfrm>
              <a:off x="5060126" y="4543880"/>
              <a:ext cx="454430" cy="239584"/>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sp>
        <p:nvSpPr>
          <p:cNvPr id="206" name="Text Placeholder 5">
            <a:extLst>
              <a:ext uri="{FF2B5EF4-FFF2-40B4-BE49-F238E27FC236}">
                <a16:creationId xmlns:a16="http://schemas.microsoft.com/office/drawing/2014/main" id="{C414141F-A9CC-448E-A2E5-06CC6D570CC9}"/>
              </a:ext>
            </a:extLst>
          </p:cNvPr>
          <p:cNvSpPr txBox="1">
            <a:spLocks/>
          </p:cNvSpPr>
          <p:nvPr/>
        </p:nvSpPr>
        <p:spPr>
          <a:xfrm>
            <a:off x="8801334" y="4913864"/>
            <a:ext cx="2597425" cy="72034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latin typeface="Segoe UI"/>
              </a:rPr>
              <a:t>Cache will need to be regenerated if query results have been evicted from cache</a:t>
            </a:r>
          </a:p>
        </p:txBody>
      </p:sp>
      <p:grpSp>
        <p:nvGrpSpPr>
          <p:cNvPr id="207" name="Group 206">
            <a:extLst>
              <a:ext uri="{FF2B5EF4-FFF2-40B4-BE49-F238E27FC236}">
                <a16:creationId xmlns:a16="http://schemas.microsoft.com/office/drawing/2014/main" id="{6A5186A1-D3BB-422E-A3A0-E7D8E9E23B94}"/>
              </a:ext>
            </a:extLst>
          </p:cNvPr>
          <p:cNvGrpSpPr/>
          <p:nvPr/>
        </p:nvGrpSpPr>
        <p:grpSpPr>
          <a:xfrm>
            <a:off x="8377072" y="4927409"/>
            <a:ext cx="296258" cy="296258"/>
            <a:chOff x="1359413" y="3286137"/>
            <a:chExt cx="332509" cy="332509"/>
          </a:xfrm>
        </p:grpSpPr>
        <p:sp>
          <p:nvSpPr>
            <p:cNvPr id="208" name="Oval 207">
              <a:extLst>
                <a:ext uri="{FF2B5EF4-FFF2-40B4-BE49-F238E27FC236}">
                  <a16:creationId xmlns:a16="http://schemas.microsoft.com/office/drawing/2014/main" id="{A5318720-0CB9-42EC-A632-41E4D600B9DF}"/>
                </a:ext>
              </a:extLst>
            </p:cNvPr>
            <p:cNvSpPr/>
            <p:nvPr/>
          </p:nvSpPr>
          <p:spPr bwMode="auto">
            <a:xfrm>
              <a:off x="1359413" y="3286137"/>
              <a:ext cx="332509" cy="332509"/>
            </a:xfrm>
            <a:prstGeom prst="ellipse">
              <a:avLst/>
            </a:prstGeom>
            <a:solidFill>
              <a:srgbClr val="0070C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09" name="Text Placeholder 5">
              <a:extLst>
                <a:ext uri="{FF2B5EF4-FFF2-40B4-BE49-F238E27FC236}">
                  <a16:creationId xmlns:a16="http://schemas.microsoft.com/office/drawing/2014/main" id="{943035CC-E6DA-43FC-A457-DDE836D71A3A}"/>
                </a:ext>
              </a:extLst>
            </p:cNvPr>
            <p:cNvSpPr txBox="1">
              <a:spLocks/>
            </p:cNvSpPr>
            <p:nvPr/>
          </p:nvSpPr>
          <p:spPr>
            <a:xfrm>
              <a:off x="1471666" y="3322662"/>
              <a:ext cx="119447" cy="25506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solidFill>
                    <a:srgbClr val="FFFFFF"/>
                  </a:solidFill>
                  <a:latin typeface="Segoe UI Semibold"/>
                </a:rPr>
                <a:t>5</a:t>
              </a:r>
            </a:p>
          </p:txBody>
        </p:sp>
      </p:grpSp>
      <p:sp>
        <p:nvSpPr>
          <p:cNvPr id="220" name="Arrow: Right 219">
            <a:extLst>
              <a:ext uri="{FF2B5EF4-FFF2-40B4-BE49-F238E27FC236}">
                <a16:creationId xmlns:a16="http://schemas.microsoft.com/office/drawing/2014/main" id="{415D9824-1F72-4A6E-99D5-F02280B74D8C}"/>
              </a:ext>
            </a:extLst>
          </p:cNvPr>
          <p:cNvSpPr/>
          <p:nvPr/>
        </p:nvSpPr>
        <p:spPr bwMode="auto">
          <a:xfrm>
            <a:off x="9416545" y="4260483"/>
            <a:ext cx="463477" cy="244353"/>
          </a:xfrm>
          <a:prstGeom prst="rightArrow">
            <a:avLst/>
          </a:prstGeom>
          <a:solidFill>
            <a:schemeClr val="bg1">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nvGrpSpPr>
          <p:cNvPr id="221" name="Group 220">
            <a:extLst>
              <a:ext uri="{FF2B5EF4-FFF2-40B4-BE49-F238E27FC236}">
                <a16:creationId xmlns:a16="http://schemas.microsoft.com/office/drawing/2014/main" id="{722D7297-905D-45D5-BA2F-45888EE4D05D}"/>
              </a:ext>
            </a:extLst>
          </p:cNvPr>
          <p:cNvGrpSpPr/>
          <p:nvPr/>
        </p:nvGrpSpPr>
        <p:grpSpPr>
          <a:xfrm>
            <a:off x="8905256" y="3949627"/>
            <a:ext cx="359329" cy="766047"/>
            <a:chOff x="2484021" y="3604805"/>
            <a:chExt cx="352315" cy="751095"/>
          </a:xfrm>
        </p:grpSpPr>
        <p:sp>
          <p:nvSpPr>
            <p:cNvPr id="222" name="Freeform 448">
              <a:extLst>
                <a:ext uri="{FF2B5EF4-FFF2-40B4-BE49-F238E27FC236}">
                  <a16:creationId xmlns:a16="http://schemas.microsoft.com/office/drawing/2014/main" id="{2905E822-6553-4871-9C0D-CD9126EFC72F}"/>
                </a:ext>
              </a:extLst>
            </p:cNvPr>
            <p:cNvSpPr>
              <a:spLocks noEditPoints="1"/>
            </p:cNvSpPr>
            <p:nvPr/>
          </p:nvSpPr>
          <p:spPr bwMode="auto">
            <a:xfrm>
              <a:off x="2519711" y="3916679"/>
              <a:ext cx="285514" cy="163066"/>
            </a:xfrm>
            <a:custGeom>
              <a:avLst/>
              <a:gdLst>
                <a:gd name="T0" fmla="*/ 3250 w 3750"/>
                <a:gd name="T1" fmla="*/ 1750 h 2500"/>
                <a:gd name="T2" fmla="*/ 500 w 3750"/>
                <a:gd name="T3" fmla="*/ 1750 h 2500"/>
                <a:gd name="T4" fmla="*/ 500 w 3750"/>
                <a:gd name="T5" fmla="*/ 0 h 2500"/>
                <a:gd name="T6" fmla="*/ 3250 w 3750"/>
                <a:gd name="T7" fmla="*/ 0 h 2500"/>
                <a:gd name="T8" fmla="*/ 3250 w 3750"/>
                <a:gd name="T9" fmla="*/ 1750 h 2500"/>
                <a:gd name="T10" fmla="*/ 0 w 3750"/>
                <a:gd name="T11" fmla="*/ 2375 h 2500"/>
                <a:gd name="T12" fmla="*/ 125 w 3750"/>
                <a:gd name="T13" fmla="*/ 2500 h 2500"/>
                <a:gd name="T14" fmla="*/ 3625 w 3750"/>
                <a:gd name="T15" fmla="*/ 2500 h 2500"/>
                <a:gd name="T16" fmla="*/ 3750 w 3750"/>
                <a:gd name="T17" fmla="*/ 2375 h 2500"/>
                <a:gd name="T18" fmla="*/ 3688 w 3750"/>
                <a:gd name="T19" fmla="*/ 2187 h 2500"/>
                <a:gd name="T20" fmla="*/ 3250 w 3750"/>
                <a:gd name="T21" fmla="*/ 1750 h 2500"/>
                <a:gd name="T22" fmla="*/ 500 w 3750"/>
                <a:gd name="T23" fmla="*/ 1750 h 2500"/>
                <a:gd name="T24" fmla="*/ 63 w 3750"/>
                <a:gd name="T25" fmla="*/ 2187 h 2500"/>
                <a:gd name="T26" fmla="*/ 0 w 3750"/>
                <a:gd name="T27" fmla="*/ 2375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50" h="2500">
                  <a:moveTo>
                    <a:pt x="3250" y="1750"/>
                  </a:moveTo>
                  <a:cubicBezTo>
                    <a:pt x="500" y="1750"/>
                    <a:pt x="500" y="1750"/>
                    <a:pt x="500" y="1750"/>
                  </a:cubicBezTo>
                  <a:cubicBezTo>
                    <a:pt x="500" y="0"/>
                    <a:pt x="500" y="0"/>
                    <a:pt x="500" y="0"/>
                  </a:cubicBezTo>
                  <a:cubicBezTo>
                    <a:pt x="3250" y="0"/>
                    <a:pt x="3250" y="0"/>
                    <a:pt x="3250" y="0"/>
                  </a:cubicBezTo>
                  <a:lnTo>
                    <a:pt x="3250" y="1750"/>
                  </a:lnTo>
                  <a:close/>
                  <a:moveTo>
                    <a:pt x="0" y="2375"/>
                  </a:moveTo>
                  <a:cubicBezTo>
                    <a:pt x="0" y="2444"/>
                    <a:pt x="56" y="2500"/>
                    <a:pt x="125" y="2500"/>
                  </a:cubicBezTo>
                  <a:cubicBezTo>
                    <a:pt x="3625" y="2500"/>
                    <a:pt x="3625" y="2500"/>
                    <a:pt x="3625" y="2500"/>
                  </a:cubicBezTo>
                  <a:cubicBezTo>
                    <a:pt x="3694" y="2500"/>
                    <a:pt x="3750" y="2444"/>
                    <a:pt x="3750" y="2375"/>
                  </a:cubicBezTo>
                  <a:cubicBezTo>
                    <a:pt x="3750" y="2302"/>
                    <a:pt x="3726" y="2235"/>
                    <a:pt x="3688" y="2187"/>
                  </a:cubicBezTo>
                  <a:cubicBezTo>
                    <a:pt x="3250" y="1750"/>
                    <a:pt x="3250" y="1750"/>
                    <a:pt x="3250" y="1750"/>
                  </a:cubicBezTo>
                  <a:cubicBezTo>
                    <a:pt x="500" y="1750"/>
                    <a:pt x="500" y="1750"/>
                    <a:pt x="500" y="1750"/>
                  </a:cubicBezTo>
                  <a:cubicBezTo>
                    <a:pt x="63" y="2187"/>
                    <a:pt x="63" y="2187"/>
                    <a:pt x="63" y="2187"/>
                  </a:cubicBezTo>
                  <a:cubicBezTo>
                    <a:pt x="24" y="2235"/>
                    <a:pt x="0" y="2302"/>
                    <a:pt x="0" y="2375"/>
                  </a:cubicBezTo>
                  <a:close/>
                </a:path>
              </a:pathLst>
            </a:cu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sp>
          <p:nvSpPr>
            <p:cNvPr id="223" name="Freeform 5">
              <a:extLst>
                <a:ext uri="{FF2B5EF4-FFF2-40B4-BE49-F238E27FC236}">
                  <a16:creationId xmlns:a16="http://schemas.microsoft.com/office/drawing/2014/main" id="{20DE3AA4-E072-4279-8CFC-EE176D57FBF6}"/>
                </a:ext>
              </a:extLst>
            </p:cNvPr>
            <p:cNvSpPr>
              <a:spLocks noEditPoints="1"/>
            </p:cNvSpPr>
            <p:nvPr/>
          </p:nvSpPr>
          <p:spPr bwMode="auto">
            <a:xfrm>
              <a:off x="2615409" y="4200796"/>
              <a:ext cx="93248" cy="155104"/>
            </a:xfrm>
            <a:custGeom>
              <a:avLst/>
              <a:gdLst>
                <a:gd name="T0" fmla="*/ 2125 w 2250"/>
                <a:gd name="T1" fmla="*/ 3750 h 3750"/>
                <a:gd name="T2" fmla="*/ 125 w 2250"/>
                <a:gd name="T3" fmla="*/ 3750 h 3750"/>
                <a:gd name="T4" fmla="*/ 0 w 2250"/>
                <a:gd name="T5" fmla="*/ 3625 h 3750"/>
                <a:gd name="T6" fmla="*/ 0 w 2250"/>
                <a:gd name="T7" fmla="*/ 125 h 3750"/>
                <a:gd name="T8" fmla="*/ 125 w 2250"/>
                <a:gd name="T9" fmla="*/ 0 h 3750"/>
                <a:gd name="T10" fmla="*/ 2125 w 2250"/>
                <a:gd name="T11" fmla="*/ 0 h 3750"/>
                <a:gd name="T12" fmla="*/ 2250 w 2250"/>
                <a:gd name="T13" fmla="*/ 125 h 3750"/>
                <a:gd name="T14" fmla="*/ 2250 w 2250"/>
                <a:gd name="T15" fmla="*/ 3625 h 3750"/>
                <a:gd name="T16" fmla="*/ 2125 w 2250"/>
                <a:gd name="T17" fmla="*/ 3750 h 3750"/>
                <a:gd name="T18" fmla="*/ 875 w 2250"/>
                <a:gd name="T19" fmla="*/ 3250 h 3750"/>
                <a:gd name="T20" fmla="*/ 1375 w 2250"/>
                <a:gd name="T21" fmla="*/ 3250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50" h="3750">
                  <a:moveTo>
                    <a:pt x="2125" y="3750"/>
                  </a:moveTo>
                  <a:cubicBezTo>
                    <a:pt x="125" y="3750"/>
                    <a:pt x="125" y="3750"/>
                    <a:pt x="125" y="3750"/>
                  </a:cubicBezTo>
                  <a:cubicBezTo>
                    <a:pt x="56" y="3750"/>
                    <a:pt x="0" y="3694"/>
                    <a:pt x="0" y="3625"/>
                  </a:cubicBezTo>
                  <a:cubicBezTo>
                    <a:pt x="0" y="125"/>
                    <a:pt x="0" y="125"/>
                    <a:pt x="0" y="125"/>
                  </a:cubicBezTo>
                  <a:cubicBezTo>
                    <a:pt x="0" y="56"/>
                    <a:pt x="56" y="0"/>
                    <a:pt x="125" y="0"/>
                  </a:cubicBezTo>
                  <a:cubicBezTo>
                    <a:pt x="2125" y="0"/>
                    <a:pt x="2125" y="0"/>
                    <a:pt x="2125" y="0"/>
                  </a:cubicBezTo>
                  <a:cubicBezTo>
                    <a:pt x="2194" y="0"/>
                    <a:pt x="2250" y="56"/>
                    <a:pt x="2250" y="125"/>
                  </a:cubicBezTo>
                  <a:cubicBezTo>
                    <a:pt x="2250" y="3625"/>
                    <a:pt x="2250" y="3625"/>
                    <a:pt x="2250" y="3625"/>
                  </a:cubicBezTo>
                  <a:cubicBezTo>
                    <a:pt x="2250" y="3694"/>
                    <a:pt x="2194" y="3750"/>
                    <a:pt x="2125" y="3750"/>
                  </a:cubicBezTo>
                  <a:close/>
                  <a:moveTo>
                    <a:pt x="875" y="3250"/>
                  </a:moveTo>
                  <a:cubicBezTo>
                    <a:pt x="1375" y="3250"/>
                    <a:pt x="1375" y="3250"/>
                    <a:pt x="1375" y="3250"/>
                  </a:cubicBezTo>
                </a:path>
              </a:pathLst>
            </a:custGeom>
            <a:noFill/>
            <a:ln w="12700" cap="flat">
              <a:solidFill>
                <a:schemeClr val="tx1"/>
              </a:solidFill>
              <a:prstDash val="solid"/>
              <a:miter lim="800000"/>
              <a:headEnd/>
              <a:tailEnd/>
            </a:ln>
          </p:spPr>
          <p:txBody>
            <a:bodyPr vert="horz" wrap="square" lIns="93260" tIns="46630" rIns="93260" bIns="46630" numCol="1" anchor="t" anchorCtr="0" compatLnSpc="1">
              <a:prstTxWarp prst="textNoShape">
                <a:avLst/>
              </a:prstTxWarp>
            </a:bodyPr>
            <a:lstStyle/>
            <a:p>
              <a:pPr defTabSz="932597">
                <a:defRPr/>
              </a:pPr>
              <a:endParaRPr lang="en-US" sz="1836">
                <a:solidFill>
                  <a:srgbClr val="505050"/>
                </a:solidFill>
                <a:latin typeface="Segoe UI"/>
              </a:endParaRPr>
            </a:p>
          </p:txBody>
        </p:sp>
        <p:grpSp>
          <p:nvGrpSpPr>
            <p:cNvPr id="224" name="Group 223">
              <a:extLst>
                <a:ext uri="{FF2B5EF4-FFF2-40B4-BE49-F238E27FC236}">
                  <a16:creationId xmlns:a16="http://schemas.microsoft.com/office/drawing/2014/main" id="{D182DBF1-6E6C-4926-BD41-7E4101EEDE66}"/>
                </a:ext>
              </a:extLst>
            </p:cNvPr>
            <p:cNvGrpSpPr/>
            <p:nvPr/>
          </p:nvGrpSpPr>
          <p:grpSpPr>
            <a:xfrm>
              <a:off x="2547147" y="3604805"/>
              <a:ext cx="229773" cy="174919"/>
              <a:chOff x="2421061" y="2643553"/>
              <a:chExt cx="3651737" cy="2779942"/>
            </a:xfrm>
          </p:grpSpPr>
          <p:cxnSp>
            <p:nvCxnSpPr>
              <p:cNvPr id="227" name="Straight Connector 226">
                <a:extLst>
                  <a:ext uri="{FF2B5EF4-FFF2-40B4-BE49-F238E27FC236}">
                    <a16:creationId xmlns:a16="http://schemas.microsoft.com/office/drawing/2014/main" id="{FE96DEAD-EB14-4180-8B55-0B8AA87EA67D}"/>
                  </a:ext>
                </a:extLst>
              </p:cNvPr>
              <p:cNvCxnSpPr>
                <a:cxnSpLocks/>
              </p:cNvCxnSpPr>
              <p:nvPr/>
            </p:nvCxnSpPr>
            <p:spPr>
              <a:xfrm>
                <a:off x="3303655" y="4505747"/>
                <a:ext cx="0" cy="91774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1F23C95D-A268-4625-83C7-6D19BC414A0F}"/>
                  </a:ext>
                </a:extLst>
              </p:cNvPr>
              <p:cNvCxnSpPr>
                <a:cxnSpLocks/>
              </p:cNvCxnSpPr>
              <p:nvPr/>
            </p:nvCxnSpPr>
            <p:spPr>
              <a:xfrm>
                <a:off x="3983069" y="3734649"/>
                <a:ext cx="0" cy="1688846"/>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FAD2BE2F-AAEA-45FF-A532-F29077468656}"/>
                  </a:ext>
                </a:extLst>
              </p:cNvPr>
              <p:cNvCxnSpPr>
                <a:cxnSpLocks/>
              </p:cNvCxnSpPr>
              <p:nvPr/>
            </p:nvCxnSpPr>
            <p:spPr>
              <a:xfrm>
                <a:off x="4662482" y="4051603"/>
                <a:ext cx="0" cy="1371892"/>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549F1CDD-C4EC-4AAE-8DDB-42C5F283FE21}"/>
                  </a:ext>
                </a:extLst>
              </p:cNvPr>
              <p:cNvCxnSpPr>
                <a:cxnSpLocks/>
              </p:cNvCxnSpPr>
              <p:nvPr/>
            </p:nvCxnSpPr>
            <p:spPr>
              <a:xfrm>
                <a:off x="5330632" y="3185667"/>
                <a:ext cx="0" cy="2237828"/>
              </a:xfrm>
              <a:prstGeom prst="line">
                <a:avLst/>
              </a:prstGeom>
              <a:ln w="12700" cap="rnd">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31" name="Freeform: Shape 581">
                <a:extLst>
                  <a:ext uri="{FF2B5EF4-FFF2-40B4-BE49-F238E27FC236}">
                    <a16:creationId xmlns:a16="http://schemas.microsoft.com/office/drawing/2014/main" id="{B4944DB3-F309-4FE0-B150-B1C69AA30B40}"/>
                  </a:ext>
                </a:extLst>
              </p:cNvPr>
              <p:cNvSpPr/>
              <p:nvPr/>
            </p:nvSpPr>
            <p:spPr bwMode="auto">
              <a:xfrm>
                <a:off x="2421061" y="2643553"/>
                <a:ext cx="3651737" cy="2288929"/>
              </a:xfrm>
              <a:custGeom>
                <a:avLst/>
                <a:gdLst>
                  <a:gd name="connsiteX0" fmla="*/ 396145 w 3651737"/>
                  <a:gd name="connsiteY0" fmla="*/ 0 h 2582009"/>
                  <a:gd name="connsiteX1" fmla="*/ 3255592 w 3651737"/>
                  <a:gd name="connsiteY1" fmla="*/ 0 h 2582009"/>
                  <a:gd name="connsiteX2" fmla="*/ 3651737 w 3651737"/>
                  <a:gd name="connsiteY2" fmla="*/ 396145 h 2582009"/>
                  <a:gd name="connsiteX3" fmla="*/ 3651737 w 3651737"/>
                  <a:gd name="connsiteY3" fmla="*/ 1892786 h 2582009"/>
                  <a:gd name="connsiteX4" fmla="*/ 3255592 w 3651737"/>
                  <a:gd name="connsiteY4" fmla="*/ 2288931 h 2582009"/>
                  <a:gd name="connsiteX5" fmla="*/ 3196003 w 3651737"/>
                  <a:gd name="connsiteY5" fmla="*/ 2288931 h 2582009"/>
                  <a:gd name="connsiteX6" fmla="*/ 3196003 w 3651737"/>
                  <a:gd name="connsiteY6" fmla="*/ 2582009 h 2582009"/>
                  <a:gd name="connsiteX7" fmla="*/ 455734 w 3651737"/>
                  <a:gd name="connsiteY7" fmla="*/ 2582009 h 2582009"/>
                  <a:gd name="connsiteX8" fmla="*/ 455734 w 3651737"/>
                  <a:gd name="connsiteY8" fmla="*/ 2288931 h 2582009"/>
                  <a:gd name="connsiteX9" fmla="*/ 396145 w 3651737"/>
                  <a:gd name="connsiteY9" fmla="*/ 2288931 h 2582009"/>
                  <a:gd name="connsiteX10" fmla="*/ 0 w 3651737"/>
                  <a:gd name="connsiteY10" fmla="*/ 1892786 h 2582009"/>
                  <a:gd name="connsiteX11" fmla="*/ 0 w 3651737"/>
                  <a:gd name="connsiteY11" fmla="*/ 396145 h 2582009"/>
                  <a:gd name="connsiteX12" fmla="*/ 396145 w 3651737"/>
                  <a:gd name="connsiteY12" fmla="*/ 0 h 2582009"/>
                  <a:gd name="connsiteX0" fmla="*/ 455734 w 3651737"/>
                  <a:gd name="connsiteY0" fmla="*/ 2582009 h 2673449"/>
                  <a:gd name="connsiteX1" fmla="*/ 455734 w 3651737"/>
                  <a:gd name="connsiteY1" fmla="*/ 2288931 h 2673449"/>
                  <a:gd name="connsiteX2" fmla="*/ 396145 w 3651737"/>
                  <a:gd name="connsiteY2" fmla="*/ 2288931 h 2673449"/>
                  <a:gd name="connsiteX3" fmla="*/ 0 w 3651737"/>
                  <a:gd name="connsiteY3" fmla="*/ 1892786 h 2673449"/>
                  <a:gd name="connsiteX4" fmla="*/ 0 w 3651737"/>
                  <a:gd name="connsiteY4" fmla="*/ 396145 h 2673449"/>
                  <a:gd name="connsiteX5" fmla="*/ 396145 w 3651737"/>
                  <a:gd name="connsiteY5" fmla="*/ 0 h 2673449"/>
                  <a:gd name="connsiteX6" fmla="*/ 3255592 w 3651737"/>
                  <a:gd name="connsiteY6" fmla="*/ 0 h 2673449"/>
                  <a:gd name="connsiteX7" fmla="*/ 3651737 w 3651737"/>
                  <a:gd name="connsiteY7" fmla="*/ 396145 h 2673449"/>
                  <a:gd name="connsiteX8" fmla="*/ 3651737 w 3651737"/>
                  <a:gd name="connsiteY8" fmla="*/ 1892786 h 2673449"/>
                  <a:gd name="connsiteX9" fmla="*/ 3255592 w 3651737"/>
                  <a:gd name="connsiteY9" fmla="*/ 2288931 h 2673449"/>
                  <a:gd name="connsiteX10" fmla="*/ 3196003 w 3651737"/>
                  <a:gd name="connsiteY10" fmla="*/ 2288931 h 2673449"/>
                  <a:gd name="connsiteX11" fmla="*/ 3196003 w 3651737"/>
                  <a:gd name="connsiteY11" fmla="*/ 2582009 h 2673449"/>
                  <a:gd name="connsiteX12" fmla="*/ 547174 w 3651737"/>
                  <a:gd name="connsiteY12" fmla="*/ 2673449 h 2673449"/>
                  <a:gd name="connsiteX0" fmla="*/ 455734 w 3651737"/>
                  <a:gd name="connsiteY0" fmla="*/ 2582009 h 2582009"/>
                  <a:gd name="connsiteX1" fmla="*/ 455734 w 3651737"/>
                  <a:gd name="connsiteY1" fmla="*/ 2288931 h 2582009"/>
                  <a:gd name="connsiteX2" fmla="*/ 396145 w 3651737"/>
                  <a:gd name="connsiteY2" fmla="*/ 2288931 h 2582009"/>
                  <a:gd name="connsiteX3" fmla="*/ 0 w 3651737"/>
                  <a:gd name="connsiteY3" fmla="*/ 1892786 h 2582009"/>
                  <a:gd name="connsiteX4" fmla="*/ 0 w 3651737"/>
                  <a:gd name="connsiteY4" fmla="*/ 396145 h 2582009"/>
                  <a:gd name="connsiteX5" fmla="*/ 396145 w 3651737"/>
                  <a:gd name="connsiteY5" fmla="*/ 0 h 2582009"/>
                  <a:gd name="connsiteX6" fmla="*/ 3255592 w 3651737"/>
                  <a:gd name="connsiteY6" fmla="*/ 0 h 2582009"/>
                  <a:gd name="connsiteX7" fmla="*/ 3651737 w 3651737"/>
                  <a:gd name="connsiteY7" fmla="*/ 396145 h 2582009"/>
                  <a:gd name="connsiteX8" fmla="*/ 3651737 w 3651737"/>
                  <a:gd name="connsiteY8" fmla="*/ 1892786 h 2582009"/>
                  <a:gd name="connsiteX9" fmla="*/ 3255592 w 3651737"/>
                  <a:gd name="connsiteY9" fmla="*/ 2288931 h 2582009"/>
                  <a:gd name="connsiteX10" fmla="*/ 3196003 w 3651737"/>
                  <a:gd name="connsiteY10" fmla="*/ 2288931 h 2582009"/>
                  <a:gd name="connsiteX11" fmla="*/ 3196003 w 3651737"/>
                  <a:gd name="connsiteY11" fmla="*/ 2582009 h 2582009"/>
                  <a:gd name="connsiteX0" fmla="*/ 455734 w 3651737"/>
                  <a:gd name="connsiteY0" fmla="*/ 2288931 h 2582009"/>
                  <a:gd name="connsiteX1" fmla="*/ 396145 w 3651737"/>
                  <a:gd name="connsiteY1" fmla="*/ 2288931 h 2582009"/>
                  <a:gd name="connsiteX2" fmla="*/ 0 w 3651737"/>
                  <a:gd name="connsiteY2" fmla="*/ 1892786 h 2582009"/>
                  <a:gd name="connsiteX3" fmla="*/ 0 w 3651737"/>
                  <a:gd name="connsiteY3" fmla="*/ 396145 h 2582009"/>
                  <a:gd name="connsiteX4" fmla="*/ 396145 w 3651737"/>
                  <a:gd name="connsiteY4" fmla="*/ 0 h 2582009"/>
                  <a:gd name="connsiteX5" fmla="*/ 3255592 w 3651737"/>
                  <a:gd name="connsiteY5" fmla="*/ 0 h 2582009"/>
                  <a:gd name="connsiteX6" fmla="*/ 3651737 w 3651737"/>
                  <a:gd name="connsiteY6" fmla="*/ 396145 h 2582009"/>
                  <a:gd name="connsiteX7" fmla="*/ 3651737 w 3651737"/>
                  <a:gd name="connsiteY7" fmla="*/ 1892786 h 2582009"/>
                  <a:gd name="connsiteX8" fmla="*/ 3255592 w 3651737"/>
                  <a:gd name="connsiteY8" fmla="*/ 2288931 h 2582009"/>
                  <a:gd name="connsiteX9" fmla="*/ 3196003 w 3651737"/>
                  <a:gd name="connsiteY9" fmla="*/ 2288931 h 2582009"/>
                  <a:gd name="connsiteX10" fmla="*/ 3196003 w 3651737"/>
                  <a:gd name="connsiteY10" fmla="*/ 2582009 h 2582009"/>
                  <a:gd name="connsiteX0" fmla="*/ 455734 w 3651737"/>
                  <a:gd name="connsiteY0" fmla="*/ 2288931 h 2288931"/>
                  <a:gd name="connsiteX1" fmla="*/ 396145 w 3651737"/>
                  <a:gd name="connsiteY1" fmla="*/ 2288931 h 2288931"/>
                  <a:gd name="connsiteX2" fmla="*/ 0 w 3651737"/>
                  <a:gd name="connsiteY2" fmla="*/ 1892786 h 2288931"/>
                  <a:gd name="connsiteX3" fmla="*/ 0 w 3651737"/>
                  <a:gd name="connsiteY3" fmla="*/ 396145 h 2288931"/>
                  <a:gd name="connsiteX4" fmla="*/ 396145 w 3651737"/>
                  <a:gd name="connsiteY4" fmla="*/ 0 h 2288931"/>
                  <a:gd name="connsiteX5" fmla="*/ 3255592 w 3651737"/>
                  <a:gd name="connsiteY5" fmla="*/ 0 h 2288931"/>
                  <a:gd name="connsiteX6" fmla="*/ 3651737 w 3651737"/>
                  <a:gd name="connsiteY6" fmla="*/ 396145 h 2288931"/>
                  <a:gd name="connsiteX7" fmla="*/ 3651737 w 3651737"/>
                  <a:gd name="connsiteY7" fmla="*/ 1892786 h 2288931"/>
                  <a:gd name="connsiteX8" fmla="*/ 3255592 w 3651737"/>
                  <a:gd name="connsiteY8" fmla="*/ 2288931 h 2288931"/>
                  <a:gd name="connsiteX9" fmla="*/ 3196003 w 3651737"/>
                  <a:gd name="connsiteY9" fmla="*/ 2288931 h 2288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1737" h="2288931">
                    <a:moveTo>
                      <a:pt x="455734" y="2288931"/>
                    </a:moveTo>
                    <a:lnTo>
                      <a:pt x="396145" y="2288931"/>
                    </a:lnTo>
                    <a:cubicBezTo>
                      <a:pt x="177360" y="2288931"/>
                      <a:pt x="0" y="2111571"/>
                      <a:pt x="0" y="1892786"/>
                    </a:cubicBezTo>
                    <a:lnTo>
                      <a:pt x="0" y="396145"/>
                    </a:lnTo>
                    <a:cubicBezTo>
                      <a:pt x="0" y="177360"/>
                      <a:pt x="177360" y="0"/>
                      <a:pt x="396145" y="0"/>
                    </a:cubicBezTo>
                    <a:lnTo>
                      <a:pt x="3255592" y="0"/>
                    </a:lnTo>
                    <a:cubicBezTo>
                      <a:pt x="3474377" y="0"/>
                      <a:pt x="3651737" y="177360"/>
                      <a:pt x="3651737" y="396145"/>
                    </a:cubicBezTo>
                    <a:lnTo>
                      <a:pt x="3651737" y="1892786"/>
                    </a:lnTo>
                    <a:cubicBezTo>
                      <a:pt x="3651737" y="2111571"/>
                      <a:pt x="3474377" y="2288931"/>
                      <a:pt x="3255592" y="2288931"/>
                    </a:cubicBezTo>
                    <a:lnTo>
                      <a:pt x="3196003" y="2288931"/>
                    </a:lnTo>
                  </a:path>
                </a:pathLst>
              </a:custGeom>
              <a:noFill/>
              <a:ln w="127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a:gradFill>
                    <a:gsLst>
                      <a:gs pos="0">
                        <a:srgbClr val="FFFFFF"/>
                      </a:gs>
                      <a:gs pos="100000">
                        <a:srgbClr val="FFFFFF"/>
                      </a:gs>
                    </a:gsLst>
                    <a:lin ang="5400000" scaled="0"/>
                  </a:gradFill>
                  <a:latin typeface="Segoe UI"/>
                  <a:ea typeface="Segoe UI" pitchFamily="34" charset="0"/>
                  <a:cs typeface="Segoe UI" pitchFamily="34" charset="0"/>
                </a:endParaRPr>
              </a:p>
            </p:txBody>
          </p:sp>
        </p:grpSp>
        <p:cxnSp>
          <p:nvCxnSpPr>
            <p:cNvPr id="225" name="Straight Connector 224">
              <a:extLst>
                <a:ext uri="{FF2B5EF4-FFF2-40B4-BE49-F238E27FC236}">
                  <a16:creationId xmlns:a16="http://schemas.microsoft.com/office/drawing/2014/main" id="{8355C001-8092-46DC-BE09-DF51E9568321}"/>
                </a:ext>
              </a:extLst>
            </p:cNvPr>
            <p:cNvCxnSpPr>
              <a:cxnSpLocks/>
            </p:cNvCxnSpPr>
            <p:nvPr/>
          </p:nvCxnSpPr>
          <p:spPr>
            <a:xfrm>
              <a:off x="2484021" y="3834581"/>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D70ECAD6-F370-46DF-A831-91333A457F78}"/>
                </a:ext>
              </a:extLst>
            </p:cNvPr>
            <p:cNvCxnSpPr>
              <a:cxnSpLocks/>
            </p:cNvCxnSpPr>
            <p:nvPr/>
          </p:nvCxnSpPr>
          <p:spPr>
            <a:xfrm>
              <a:off x="2484021" y="4149177"/>
              <a:ext cx="352315"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pic>
        <p:nvPicPr>
          <p:cNvPr id="232" name="Graphic 231" descr="Arrow circle">
            <a:extLst>
              <a:ext uri="{FF2B5EF4-FFF2-40B4-BE49-F238E27FC236}">
                <a16:creationId xmlns:a16="http://schemas.microsoft.com/office/drawing/2014/main" id="{5744B2BB-E11C-46A9-B0B4-73122EDA1E7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554759" y="4141313"/>
            <a:ext cx="533413" cy="533413"/>
          </a:xfrm>
          <a:prstGeom prst="rect">
            <a:avLst/>
          </a:prstGeom>
        </p:spPr>
      </p:pic>
      <p:grpSp>
        <p:nvGrpSpPr>
          <p:cNvPr id="233" name="Graphic 79" descr="Gauge">
            <a:extLst>
              <a:ext uri="{FF2B5EF4-FFF2-40B4-BE49-F238E27FC236}">
                <a16:creationId xmlns:a16="http://schemas.microsoft.com/office/drawing/2014/main" id="{6C10A44C-59FB-4575-B980-32547EC12662}"/>
              </a:ext>
            </a:extLst>
          </p:cNvPr>
          <p:cNvGrpSpPr/>
          <p:nvPr/>
        </p:nvGrpSpPr>
        <p:grpSpPr>
          <a:xfrm>
            <a:off x="10045978" y="3711673"/>
            <a:ext cx="643689" cy="643689"/>
            <a:chOff x="4874400" y="4364622"/>
            <a:chExt cx="914400" cy="914400"/>
          </a:xfrm>
        </p:grpSpPr>
        <p:sp>
          <p:nvSpPr>
            <p:cNvPr id="234" name="Freeform: Shape 233">
              <a:extLst>
                <a:ext uri="{FF2B5EF4-FFF2-40B4-BE49-F238E27FC236}">
                  <a16:creationId xmlns:a16="http://schemas.microsoft.com/office/drawing/2014/main" id="{4EB92FCD-7A04-434A-82C6-7523B1F6396C}"/>
                </a:ext>
              </a:extLst>
            </p:cNvPr>
            <p:cNvSpPr/>
            <p:nvPr/>
          </p:nvSpPr>
          <p:spPr>
            <a:xfrm>
              <a:off x="4912500" y="4593222"/>
              <a:ext cx="666750" cy="457200"/>
            </a:xfrm>
            <a:custGeom>
              <a:avLst/>
              <a:gdLst>
                <a:gd name="connsiteX0" fmla="*/ 400050 w 666750"/>
                <a:gd name="connsiteY0" fmla="*/ 58103 h 457200"/>
                <a:gd name="connsiteX1" fmla="*/ 400050 w 666750"/>
                <a:gd name="connsiteY1" fmla="*/ 96202 h 457200"/>
                <a:gd name="connsiteX2" fmla="*/ 419100 w 666750"/>
                <a:gd name="connsiteY2" fmla="*/ 95250 h 457200"/>
                <a:gd name="connsiteX3" fmla="*/ 438150 w 666750"/>
                <a:gd name="connsiteY3" fmla="*/ 96202 h 457200"/>
                <a:gd name="connsiteX4" fmla="*/ 438150 w 666750"/>
                <a:gd name="connsiteY4" fmla="*/ 58103 h 457200"/>
                <a:gd name="connsiteX5" fmla="*/ 542925 w 666750"/>
                <a:gd name="connsiteY5" fmla="*/ 80010 h 457200"/>
                <a:gd name="connsiteX6" fmla="*/ 528638 w 666750"/>
                <a:gd name="connsiteY6" fmla="*/ 114300 h 457200"/>
                <a:gd name="connsiteX7" fmla="*/ 563880 w 666750"/>
                <a:gd name="connsiteY7" fmla="*/ 129540 h 457200"/>
                <a:gd name="connsiteX8" fmla="*/ 578168 w 666750"/>
                <a:gd name="connsiteY8" fmla="*/ 94298 h 457200"/>
                <a:gd name="connsiteX9" fmla="*/ 628650 w 666750"/>
                <a:gd name="connsiteY9" fmla="*/ 124777 h 457200"/>
                <a:gd name="connsiteX10" fmla="*/ 669608 w 666750"/>
                <a:gd name="connsiteY10" fmla="*/ 83820 h 457200"/>
                <a:gd name="connsiteX11" fmla="*/ 419100 w 666750"/>
                <a:gd name="connsiteY11" fmla="*/ 0 h 457200"/>
                <a:gd name="connsiteX12" fmla="*/ 0 w 666750"/>
                <a:gd name="connsiteY12" fmla="*/ 419100 h 457200"/>
                <a:gd name="connsiteX13" fmla="*/ 0 w 666750"/>
                <a:gd name="connsiteY13" fmla="*/ 457200 h 457200"/>
                <a:gd name="connsiteX14" fmla="*/ 57150 w 666750"/>
                <a:gd name="connsiteY14" fmla="*/ 457200 h 457200"/>
                <a:gd name="connsiteX15" fmla="*/ 57150 w 666750"/>
                <a:gd name="connsiteY15" fmla="*/ 419100 h 457200"/>
                <a:gd name="connsiteX16" fmla="*/ 75248 w 666750"/>
                <a:gd name="connsiteY16" fmla="*/ 306705 h 457200"/>
                <a:gd name="connsiteX17" fmla="*/ 110490 w 666750"/>
                <a:gd name="connsiteY17" fmla="*/ 320993 h 457200"/>
                <a:gd name="connsiteX18" fmla="*/ 123825 w 666750"/>
                <a:gd name="connsiteY18" fmla="*/ 285750 h 457200"/>
                <a:gd name="connsiteX19" fmla="*/ 88583 w 666750"/>
                <a:gd name="connsiteY19" fmla="*/ 271463 h 457200"/>
                <a:gd name="connsiteX20" fmla="*/ 145733 w 666750"/>
                <a:gd name="connsiteY20" fmla="*/ 182880 h 457200"/>
                <a:gd name="connsiteX21" fmla="*/ 172403 w 666750"/>
                <a:gd name="connsiteY21" fmla="*/ 209550 h 457200"/>
                <a:gd name="connsiteX22" fmla="*/ 199073 w 666750"/>
                <a:gd name="connsiteY22" fmla="*/ 181927 h 457200"/>
                <a:gd name="connsiteX23" fmla="*/ 172403 w 666750"/>
                <a:gd name="connsiteY23" fmla="*/ 155258 h 457200"/>
                <a:gd name="connsiteX24" fmla="*/ 260033 w 666750"/>
                <a:gd name="connsiteY24" fmla="*/ 94298 h 457200"/>
                <a:gd name="connsiteX25" fmla="*/ 274320 w 666750"/>
                <a:gd name="connsiteY25" fmla="*/ 129540 h 457200"/>
                <a:gd name="connsiteX26" fmla="*/ 309563 w 666750"/>
                <a:gd name="connsiteY26" fmla="*/ 114300 h 457200"/>
                <a:gd name="connsiteX27" fmla="*/ 295275 w 666750"/>
                <a:gd name="connsiteY27" fmla="*/ 79057 h 457200"/>
                <a:gd name="connsiteX28" fmla="*/ 400050 w 666750"/>
                <a:gd name="connsiteY28" fmla="*/ 5810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66750" h="457200">
                  <a:moveTo>
                    <a:pt x="400050" y="58103"/>
                  </a:moveTo>
                  <a:lnTo>
                    <a:pt x="400050" y="96202"/>
                  </a:lnTo>
                  <a:cubicBezTo>
                    <a:pt x="406718" y="96202"/>
                    <a:pt x="412433" y="95250"/>
                    <a:pt x="419100" y="95250"/>
                  </a:cubicBezTo>
                  <a:cubicBezTo>
                    <a:pt x="425768" y="95250"/>
                    <a:pt x="431483" y="95250"/>
                    <a:pt x="438150" y="96202"/>
                  </a:cubicBezTo>
                  <a:lnTo>
                    <a:pt x="438150" y="58103"/>
                  </a:lnTo>
                  <a:cubicBezTo>
                    <a:pt x="475298" y="60007"/>
                    <a:pt x="510540" y="67628"/>
                    <a:pt x="542925" y="80010"/>
                  </a:cubicBezTo>
                  <a:lnTo>
                    <a:pt x="528638" y="114300"/>
                  </a:lnTo>
                  <a:cubicBezTo>
                    <a:pt x="541020" y="119063"/>
                    <a:pt x="552450" y="123825"/>
                    <a:pt x="563880" y="129540"/>
                  </a:cubicBezTo>
                  <a:lnTo>
                    <a:pt x="578168" y="94298"/>
                  </a:lnTo>
                  <a:cubicBezTo>
                    <a:pt x="596265" y="102870"/>
                    <a:pt x="612458" y="113348"/>
                    <a:pt x="628650" y="124777"/>
                  </a:cubicBezTo>
                  <a:lnTo>
                    <a:pt x="669608" y="83820"/>
                  </a:lnTo>
                  <a:cubicBezTo>
                    <a:pt x="600075" y="31432"/>
                    <a:pt x="513398" y="0"/>
                    <a:pt x="419100" y="0"/>
                  </a:cubicBezTo>
                  <a:cubicBezTo>
                    <a:pt x="187643" y="0"/>
                    <a:pt x="0" y="187643"/>
                    <a:pt x="0" y="419100"/>
                  </a:cubicBezTo>
                  <a:lnTo>
                    <a:pt x="0" y="457200"/>
                  </a:lnTo>
                  <a:lnTo>
                    <a:pt x="57150" y="457200"/>
                  </a:lnTo>
                  <a:lnTo>
                    <a:pt x="57150" y="419100"/>
                  </a:lnTo>
                  <a:cubicBezTo>
                    <a:pt x="57150" y="380048"/>
                    <a:pt x="63818" y="341948"/>
                    <a:pt x="75248" y="306705"/>
                  </a:cubicBezTo>
                  <a:lnTo>
                    <a:pt x="110490" y="320993"/>
                  </a:lnTo>
                  <a:cubicBezTo>
                    <a:pt x="114300" y="308610"/>
                    <a:pt x="119063" y="297180"/>
                    <a:pt x="123825" y="285750"/>
                  </a:cubicBezTo>
                  <a:lnTo>
                    <a:pt x="88583" y="271463"/>
                  </a:lnTo>
                  <a:cubicBezTo>
                    <a:pt x="102870" y="239077"/>
                    <a:pt x="122873" y="208598"/>
                    <a:pt x="145733" y="182880"/>
                  </a:cubicBezTo>
                  <a:lnTo>
                    <a:pt x="172403" y="209550"/>
                  </a:lnTo>
                  <a:cubicBezTo>
                    <a:pt x="180975" y="200025"/>
                    <a:pt x="189548" y="190500"/>
                    <a:pt x="199073" y="181927"/>
                  </a:cubicBezTo>
                  <a:lnTo>
                    <a:pt x="172403" y="155258"/>
                  </a:lnTo>
                  <a:cubicBezTo>
                    <a:pt x="198120" y="131445"/>
                    <a:pt x="227648" y="110490"/>
                    <a:pt x="260033" y="94298"/>
                  </a:cubicBezTo>
                  <a:lnTo>
                    <a:pt x="274320" y="129540"/>
                  </a:lnTo>
                  <a:cubicBezTo>
                    <a:pt x="285750" y="123825"/>
                    <a:pt x="297180" y="119063"/>
                    <a:pt x="309563" y="114300"/>
                  </a:cubicBezTo>
                  <a:lnTo>
                    <a:pt x="295275" y="79057"/>
                  </a:lnTo>
                  <a:cubicBezTo>
                    <a:pt x="327660" y="66675"/>
                    <a:pt x="362903" y="60007"/>
                    <a:pt x="400050" y="58103"/>
                  </a:cubicBezTo>
                  <a:close/>
                </a:path>
              </a:pathLst>
            </a:custGeom>
            <a:solidFill>
              <a:schemeClr val="tx1">
                <a:lumMod val="65000"/>
                <a:lumOff val="35000"/>
              </a:schemeClr>
            </a:solidFill>
            <a:ln w="9525" cap="flat">
              <a:noFill/>
              <a:prstDash val="solid"/>
              <a:miter/>
            </a:ln>
          </p:spPr>
          <p:txBody>
            <a:bodyPr rtlCol="0" anchor="ctr"/>
            <a:lstStyle/>
            <a:p>
              <a:pPr defTabSz="932597">
                <a:defRPr/>
              </a:pPr>
              <a:endParaRPr lang="en-US" sz="1836">
                <a:solidFill>
                  <a:srgbClr val="D2D2D2">
                    <a:lumMod val="75000"/>
                  </a:srgbClr>
                </a:solidFill>
                <a:latin typeface="Segoe UI"/>
              </a:endParaRPr>
            </a:p>
          </p:txBody>
        </p:sp>
        <p:sp>
          <p:nvSpPr>
            <p:cNvPr id="235" name="Freeform: Shape 234">
              <a:extLst>
                <a:ext uri="{FF2B5EF4-FFF2-40B4-BE49-F238E27FC236}">
                  <a16:creationId xmlns:a16="http://schemas.microsoft.com/office/drawing/2014/main" id="{01CAAEB1-48A3-4FC2-83BC-687FCB3A9A29}"/>
                </a:ext>
              </a:extLst>
            </p:cNvPr>
            <p:cNvSpPr/>
            <p:nvPr/>
          </p:nvSpPr>
          <p:spPr>
            <a:xfrm>
              <a:off x="5626875" y="4772292"/>
              <a:ext cx="123825" cy="276225"/>
            </a:xfrm>
            <a:custGeom>
              <a:avLst/>
              <a:gdLst>
                <a:gd name="connsiteX0" fmla="*/ 48577 w 123825"/>
                <a:gd name="connsiteY0" fmla="*/ 0 h 276225"/>
                <a:gd name="connsiteX1" fmla="*/ 7620 w 123825"/>
                <a:gd name="connsiteY1" fmla="*/ 40957 h 276225"/>
                <a:gd name="connsiteX2" fmla="*/ 35242 w 123825"/>
                <a:gd name="connsiteY2" fmla="*/ 91440 h 276225"/>
                <a:gd name="connsiteX3" fmla="*/ 0 w 123825"/>
                <a:gd name="connsiteY3" fmla="*/ 106680 h 276225"/>
                <a:gd name="connsiteX4" fmla="*/ 13335 w 123825"/>
                <a:gd name="connsiteY4" fmla="*/ 141923 h 276225"/>
                <a:gd name="connsiteX5" fmla="*/ 48577 w 123825"/>
                <a:gd name="connsiteY5" fmla="*/ 127635 h 276225"/>
                <a:gd name="connsiteX6" fmla="*/ 66675 w 123825"/>
                <a:gd name="connsiteY6" fmla="*/ 240030 h 276225"/>
                <a:gd name="connsiteX7" fmla="*/ 66675 w 123825"/>
                <a:gd name="connsiteY7" fmla="*/ 278130 h 276225"/>
                <a:gd name="connsiteX8" fmla="*/ 123825 w 123825"/>
                <a:gd name="connsiteY8" fmla="*/ 278130 h 276225"/>
                <a:gd name="connsiteX9" fmla="*/ 123825 w 123825"/>
                <a:gd name="connsiteY9" fmla="*/ 240030 h 276225"/>
                <a:gd name="connsiteX10" fmla="*/ 48577 w 123825"/>
                <a:gd name="connsiteY10" fmla="*/ 0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825" h="276225">
                  <a:moveTo>
                    <a:pt x="48577" y="0"/>
                  </a:moveTo>
                  <a:lnTo>
                    <a:pt x="7620" y="40957"/>
                  </a:lnTo>
                  <a:cubicBezTo>
                    <a:pt x="18098" y="57150"/>
                    <a:pt x="27623" y="74295"/>
                    <a:pt x="35242" y="91440"/>
                  </a:cubicBezTo>
                  <a:lnTo>
                    <a:pt x="0" y="106680"/>
                  </a:lnTo>
                  <a:cubicBezTo>
                    <a:pt x="4763" y="118110"/>
                    <a:pt x="9525" y="130493"/>
                    <a:pt x="13335" y="141923"/>
                  </a:cubicBezTo>
                  <a:lnTo>
                    <a:pt x="48577" y="127635"/>
                  </a:lnTo>
                  <a:cubicBezTo>
                    <a:pt x="60008" y="162878"/>
                    <a:pt x="66675" y="200978"/>
                    <a:pt x="66675" y="240030"/>
                  </a:cubicBezTo>
                  <a:lnTo>
                    <a:pt x="66675" y="278130"/>
                  </a:lnTo>
                  <a:lnTo>
                    <a:pt x="123825" y="278130"/>
                  </a:lnTo>
                  <a:lnTo>
                    <a:pt x="123825" y="240030"/>
                  </a:lnTo>
                  <a:cubicBezTo>
                    <a:pt x="123825" y="150495"/>
                    <a:pt x="96202" y="68580"/>
                    <a:pt x="48577" y="0"/>
                  </a:cubicBezTo>
                  <a:close/>
                </a:path>
              </a:pathLst>
            </a:custGeom>
            <a:solidFill>
              <a:srgbClr val="FF0000"/>
            </a:solidFill>
            <a:ln w="9525" cap="flat">
              <a:noFill/>
              <a:prstDash val="solid"/>
              <a:miter/>
            </a:ln>
          </p:spPr>
          <p:txBody>
            <a:bodyPr rtlCol="0" anchor="ctr"/>
            <a:lstStyle/>
            <a:p>
              <a:pPr defTabSz="932597">
                <a:defRPr/>
              </a:pPr>
              <a:endParaRPr lang="en-US" sz="1836">
                <a:solidFill>
                  <a:srgbClr val="D2D2D2">
                    <a:lumMod val="75000"/>
                  </a:srgbClr>
                </a:solidFill>
                <a:latin typeface="Segoe UI"/>
              </a:endParaRPr>
            </a:p>
          </p:txBody>
        </p:sp>
        <p:sp>
          <p:nvSpPr>
            <p:cNvPr id="236" name="Freeform: Shape 235">
              <a:extLst>
                <a:ext uri="{FF2B5EF4-FFF2-40B4-BE49-F238E27FC236}">
                  <a16:creationId xmlns:a16="http://schemas.microsoft.com/office/drawing/2014/main" id="{9167B3C3-C1DB-423D-83F8-3A4E66EF73C6}"/>
                </a:ext>
              </a:extLst>
            </p:cNvPr>
            <p:cNvSpPr/>
            <p:nvPr/>
          </p:nvSpPr>
          <p:spPr>
            <a:xfrm>
              <a:off x="5291335" y="4697997"/>
              <a:ext cx="361950" cy="361950"/>
            </a:xfrm>
            <a:custGeom>
              <a:avLst/>
              <a:gdLst>
                <a:gd name="connsiteX0" fmla="*/ 13595 w 361950"/>
                <a:gd name="connsiteY0" fmla="*/ 297180 h 361950"/>
                <a:gd name="connsiteX1" fmla="*/ 8833 w 361950"/>
                <a:gd name="connsiteY1" fmla="*/ 301942 h 361950"/>
                <a:gd name="connsiteX2" fmla="*/ 13595 w 361950"/>
                <a:gd name="connsiteY2" fmla="*/ 356235 h 361950"/>
                <a:gd name="connsiteX3" fmla="*/ 67888 w 361950"/>
                <a:gd name="connsiteY3" fmla="*/ 351473 h 361950"/>
                <a:gd name="connsiteX4" fmla="*/ 364115 w 361950"/>
                <a:gd name="connsiteY4" fmla="*/ 0 h 361950"/>
                <a:gd name="connsiteX5" fmla="*/ 13595 w 361950"/>
                <a:gd name="connsiteY5" fmla="*/ 297180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361950">
                  <a:moveTo>
                    <a:pt x="13595" y="297180"/>
                  </a:moveTo>
                  <a:cubicBezTo>
                    <a:pt x="11690" y="298133"/>
                    <a:pt x="10738" y="300038"/>
                    <a:pt x="8833" y="301942"/>
                  </a:cubicBezTo>
                  <a:cubicBezTo>
                    <a:pt x="-4502" y="318135"/>
                    <a:pt x="-2597" y="341948"/>
                    <a:pt x="13595" y="356235"/>
                  </a:cubicBezTo>
                  <a:cubicBezTo>
                    <a:pt x="29788" y="369570"/>
                    <a:pt x="53600" y="367665"/>
                    <a:pt x="67888" y="351473"/>
                  </a:cubicBezTo>
                  <a:lnTo>
                    <a:pt x="364115" y="0"/>
                  </a:lnTo>
                  <a:lnTo>
                    <a:pt x="13595" y="297180"/>
                  </a:lnTo>
                  <a:close/>
                </a:path>
              </a:pathLst>
            </a:custGeom>
            <a:solidFill>
              <a:schemeClr val="tx1">
                <a:lumMod val="65000"/>
                <a:lumOff val="35000"/>
              </a:schemeClr>
            </a:solidFill>
            <a:ln w="9525" cap="flat">
              <a:noFill/>
              <a:prstDash val="solid"/>
              <a:miter/>
            </a:ln>
          </p:spPr>
          <p:txBody>
            <a:bodyPr rtlCol="0" anchor="ctr"/>
            <a:lstStyle/>
            <a:p>
              <a:pPr defTabSz="932597">
                <a:defRPr/>
              </a:pPr>
              <a:endParaRPr lang="en-US" sz="1836">
                <a:solidFill>
                  <a:srgbClr val="D2D2D2">
                    <a:lumMod val="75000"/>
                  </a:srgbClr>
                </a:solidFill>
                <a:latin typeface="Segoe UI"/>
              </a:endParaRPr>
            </a:p>
          </p:txBody>
        </p:sp>
      </p:grpSp>
      <p:sp>
        <p:nvSpPr>
          <p:cNvPr id="11" name="Plus Sign 10">
            <a:extLst>
              <a:ext uri="{FF2B5EF4-FFF2-40B4-BE49-F238E27FC236}">
                <a16:creationId xmlns:a16="http://schemas.microsoft.com/office/drawing/2014/main" id="{0FCC0A0F-42DB-415F-8733-EC874A3DF35F}"/>
              </a:ext>
            </a:extLst>
          </p:cNvPr>
          <p:cNvSpPr/>
          <p:nvPr/>
        </p:nvSpPr>
        <p:spPr bwMode="auto">
          <a:xfrm>
            <a:off x="8204758" y="2610809"/>
            <a:ext cx="378754" cy="391968"/>
          </a:xfrm>
          <a:prstGeom prst="mathPlus">
            <a:avLst/>
          </a:prstGeom>
          <a:solidFill>
            <a:schemeClr val="tx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20" name="Picture 19" descr="A picture containing drawing, clock&#10;&#10;Description automatically generated">
            <a:extLst>
              <a:ext uri="{FF2B5EF4-FFF2-40B4-BE49-F238E27FC236}">
                <a16:creationId xmlns:a16="http://schemas.microsoft.com/office/drawing/2014/main" id="{BE01B93C-55F2-4C34-87A8-45BD004A99A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09126" y="1798911"/>
            <a:ext cx="413264" cy="413264"/>
          </a:xfrm>
          <a:prstGeom prst="rect">
            <a:avLst/>
          </a:prstGeom>
        </p:spPr>
      </p:pic>
      <p:pic>
        <p:nvPicPr>
          <p:cNvPr id="191" name="Picture 190" descr="A picture containing drawing, clock&#10;&#10;Description automatically generated">
            <a:extLst>
              <a:ext uri="{FF2B5EF4-FFF2-40B4-BE49-F238E27FC236}">
                <a16:creationId xmlns:a16="http://schemas.microsoft.com/office/drawing/2014/main" id="{0106C03A-600B-41EC-873F-CD9FB72AC4C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99119" y="4183324"/>
            <a:ext cx="413264" cy="413264"/>
          </a:xfrm>
          <a:prstGeom prst="rect">
            <a:avLst/>
          </a:prstGeom>
        </p:spPr>
      </p:pic>
      <p:pic>
        <p:nvPicPr>
          <p:cNvPr id="203" name="Picture 202" descr="A picture containing drawing, clock&#10;&#10;Description automatically generated">
            <a:extLst>
              <a:ext uri="{FF2B5EF4-FFF2-40B4-BE49-F238E27FC236}">
                <a16:creationId xmlns:a16="http://schemas.microsoft.com/office/drawing/2014/main" id="{80025DDF-38F0-4F0B-AF41-56631103248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03618" y="4301264"/>
            <a:ext cx="413264" cy="413264"/>
          </a:xfrm>
          <a:prstGeom prst="rect">
            <a:avLst/>
          </a:prstGeom>
        </p:spPr>
      </p:pic>
      <p:pic>
        <p:nvPicPr>
          <p:cNvPr id="210" name="Picture 209" descr="A picture containing drawing, clock&#10;&#10;Description automatically generated">
            <a:extLst>
              <a:ext uri="{FF2B5EF4-FFF2-40B4-BE49-F238E27FC236}">
                <a16:creationId xmlns:a16="http://schemas.microsoft.com/office/drawing/2014/main" id="{9C7E8048-51B4-49B6-BE29-D597B5A906F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45006" y="1782232"/>
            <a:ext cx="413264" cy="413264"/>
          </a:xfrm>
          <a:prstGeom prst="rect">
            <a:avLst/>
          </a:prstGeom>
        </p:spPr>
      </p:pic>
      <p:pic>
        <p:nvPicPr>
          <p:cNvPr id="237" name="Picture 236" descr="A picture containing drawing, clock&#10;&#10;Description automatically generated">
            <a:extLst>
              <a:ext uri="{FF2B5EF4-FFF2-40B4-BE49-F238E27FC236}">
                <a16:creationId xmlns:a16="http://schemas.microsoft.com/office/drawing/2014/main" id="{94EFF5E8-BA60-4DD2-9F95-9A88A1ACB22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78644" y="1923794"/>
            <a:ext cx="413264" cy="413264"/>
          </a:xfrm>
          <a:prstGeom prst="rect">
            <a:avLst/>
          </a:prstGeom>
        </p:spPr>
      </p:pic>
      <p:pic>
        <p:nvPicPr>
          <p:cNvPr id="238" name="Picture 237" descr="A picture containing drawing, clock&#10;&#10;Description automatically generated">
            <a:extLst>
              <a:ext uri="{FF2B5EF4-FFF2-40B4-BE49-F238E27FC236}">
                <a16:creationId xmlns:a16="http://schemas.microsoft.com/office/drawing/2014/main" id="{FC41287B-3468-4F8E-BB4D-57E716A4A35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41495" y="4238142"/>
            <a:ext cx="413264" cy="413264"/>
          </a:xfrm>
          <a:prstGeom prst="rect">
            <a:avLst/>
          </a:prstGeom>
        </p:spPr>
      </p:pic>
    </p:spTree>
    <p:extLst>
      <p:ext uri="{BB962C8B-B14F-4D97-AF65-F5344CB8AC3E}">
        <p14:creationId xmlns:p14="http://schemas.microsoft.com/office/powerpoint/2010/main" val="267992790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35794" y="1142881"/>
            <a:ext cx="5507842" cy="5368928"/>
          </a:xfrm>
        </p:spPr>
        <p:txBody>
          <a:bodyPr/>
          <a:lstStyle/>
          <a:p>
            <a:r>
              <a:rPr lang="en-US" dirty="0">
                <a:solidFill>
                  <a:schemeClr val="tx2"/>
                </a:solidFill>
              </a:rPr>
              <a:t>Overview</a:t>
            </a:r>
          </a:p>
          <a:p>
            <a:pPr>
              <a:spcBef>
                <a:spcPts val="612"/>
              </a:spcBef>
            </a:pPr>
            <a:r>
              <a:rPr lang="en-US" sz="1632" dirty="0">
                <a:latin typeface="+mn-lt"/>
              </a:rPr>
              <a:t>A materialized view pre-computes, stores, and maintains its data like a table. </a:t>
            </a:r>
          </a:p>
          <a:p>
            <a:pPr>
              <a:spcBef>
                <a:spcPts val="612"/>
              </a:spcBef>
            </a:pPr>
            <a:r>
              <a:rPr lang="en-US" sz="1632" dirty="0">
                <a:latin typeface="+mn-lt"/>
              </a:rPr>
              <a:t>Materialized views are automatically updated when data in underlying tables are changed. This is a synchronous operation that occurs as soon as the data is changed.</a:t>
            </a:r>
          </a:p>
          <a:p>
            <a:pPr>
              <a:spcBef>
                <a:spcPts val="612"/>
              </a:spcBef>
            </a:pPr>
            <a:r>
              <a:rPr lang="en-US" sz="1632" dirty="0">
                <a:latin typeface="+mn-lt"/>
              </a:rPr>
              <a:t>The auto caching functionality allows Azure Synapse Analytics Query Optimizer to consider using indexed view even if the view is not referenced in the query. </a:t>
            </a:r>
          </a:p>
          <a:p>
            <a:pPr defTabSz="932597">
              <a:lnSpc>
                <a:spcPct val="100000"/>
              </a:lnSpc>
              <a:spcAft>
                <a:spcPts val="0"/>
              </a:spcAft>
              <a:buSzTx/>
            </a:pPr>
            <a:r>
              <a:rPr lang="en-US" sz="1632" dirty="0">
                <a:solidFill>
                  <a:prstClr val="black"/>
                </a:solidFill>
                <a:latin typeface="+mn-lt"/>
              </a:rPr>
              <a:t>Supported aggregations: MAX, MIN, AVG, COUNT, COUNT_BIG, SUM, VAR, STDEV</a:t>
            </a:r>
          </a:p>
          <a:p>
            <a:pPr>
              <a:spcBef>
                <a:spcPts val="612"/>
              </a:spcBef>
            </a:pPr>
            <a:endParaRPr lang="en-US" sz="1632" dirty="0">
              <a:latin typeface="+mn-lt"/>
            </a:endParaRPr>
          </a:p>
          <a:p>
            <a:r>
              <a:rPr lang="en-US" dirty="0">
                <a:solidFill>
                  <a:schemeClr val="tx2"/>
                </a:solidFill>
              </a:rPr>
              <a:t>Benefits</a:t>
            </a:r>
          </a:p>
          <a:p>
            <a:r>
              <a:rPr lang="en-US" sz="1632" dirty="0">
                <a:latin typeface="+mn-lt"/>
              </a:rPr>
              <a:t>Automatic and synchronous data refresh with data changes in base tables. No user action is required.</a:t>
            </a:r>
          </a:p>
          <a:p>
            <a:r>
              <a:rPr lang="en-US" sz="1632" dirty="0">
                <a:latin typeface="+mn-lt"/>
              </a:rPr>
              <a:t>High availability and resiliency as regular tables</a:t>
            </a: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a:t>Materialized views</a:t>
            </a:r>
          </a:p>
        </p:txBody>
      </p:sp>
      <p:sp>
        <p:nvSpPr>
          <p:cNvPr id="9" name="Rectangle 8">
            <a:extLst>
              <a:ext uri="{FF2B5EF4-FFF2-40B4-BE49-F238E27FC236}">
                <a16:creationId xmlns:a16="http://schemas.microsoft.com/office/drawing/2014/main" id="{660A19E2-2191-462A-818B-B5638294454C}"/>
              </a:ext>
            </a:extLst>
          </p:cNvPr>
          <p:cNvSpPr/>
          <p:nvPr/>
        </p:nvSpPr>
        <p:spPr>
          <a:xfrm>
            <a:off x="6378547" y="981076"/>
            <a:ext cx="5782444" cy="4129009"/>
          </a:xfrm>
          <a:prstGeom prst="rect">
            <a:avLst/>
          </a:prstGeom>
          <a:ln>
            <a:solidFill>
              <a:schemeClr val="bg2">
                <a:lumMod val="50000"/>
              </a:schemeClr>
            </a:solidFill>
          </a:ln>
        </p:spPr>
        <p:txBody>
          <a:bodyPr wrap="square">
            <a:spAutoFit/>
          </a:bodyPr>
          <a:lstStyle/>
          <a:p>
            <a:pPr defTabSz="932597">
              <a:defRPr/>
            </a:pPr>
            <a:r>
              <a:rPr lang="en-US" sz="1224" kern="0" dirty="0">
                <a:solidFill>
                  <a:srgbClr val="008000"/>
                </a:solidFill>
                <a:latin typeface="Calibri" panose="020F0502020204030204" pitchFamily="34" charset="0"/>
                <a:cs typeface="Calibri" panose="020F0502020204030204" pitchFamily="34" charset="0"/>
              </a:rPr>
              <a:t>-- Create indexed view</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00FF"/>
                </a:solidFill>
                <a:latin typeface="Calibri" panose="020F0502020204030204" pitchFamily="34" charset="0"/>
                <a:cs typeface="Calibri" panose="020F0502020204030204" pitchFamily="34" charset="0"/>
              </a:rPr>
              <a:t>CREATE</a:t>
            </a:r>
            <a:r>
              <a:rPr lang="en-US" sz="1224" kern="0" dirty="0">
                <a:solidFill>
                  <a:srgbClr val="000000"/>
                </a:solidFill>
                <a:latin typeface="Calibri" panose="020F0502020204030204" pitchFamily="34" charset="0"/>
                <a:cs typeface="Calibri" panose="020F0502020204030204" pitchFamily="34" charset="0"/>
              </a:rPr>
              <a:t> </a:t>
            </a:r>
            <a:r>
              <a:rPr lang="en-US" sz="1224" kern="0" dirty="0">
                <a:solidFill>
                  <a:srgbClr val="0000FF"/>
                </a:solidFill>
                <a:latin typeface="Calibri" panose="020F0502020204030204" pitchFamily="34" charset="0"/>
                <a:cs typeface="Calibri" panose="020F0502020204030204" pitchFamily="34" charset="0"/>
              </a:rPr>
              <a:t>MATERIALIZED VIEW</a:t>
            </a:r>
            <a:r>
              <a:rPr lang="en-US" sz="1224" kern="0" dirty="0">
                <a:solidFill>
                  <a:srgbClr val="000000"/>
                </a:solidFill>
                <a:latin typeface="Calibri" panose="020F0502020204030204" pitchFamily="34" charset="0"/>
                <a:cs typeface="Calibri" panose="020F0502020204030204" pitchFamily="34" charset="0"/>
              </a:rPr>
              <a:t> </a:t>
            </a:r>
            <a:r>
              <a:rPr lang="en-US" sz="1224" kern="0" dirty="0" err="1">
                <a:solidFill>
                  <a:srgbClr val="000000"/>
                </a:solidFill>
                <a:latin typeface="Calibri" panose="020F0502020204030204" pitchFamily="34" charset="0"/>
                <a:cs typeface="Calibri" panose="020F0502020204030204" pitchFamily="34" charset="0"/>
              </a:rPr>
              <a:t>Sales</a:t>
            </a:r>
            <a:r>
              <a:rPr lang="en-US" sz="1224" kern="0" dirty="0" err="1">
                <a:solidFill>
                  <a:srgbClr val="808080"/>
                </a:solidFill>
                <a:latin typeface="Calibri" panose="020F0502020204030204" pitchFamily="34" charset="0"/>
                <a:cs typeface="Calibri" panose="020F0502020204030204" pitchFamily="34" charset="0"/>
              </a:rPr>
              <a:t>.</a:t>
            </a:r>
            <a:r>
              <a:rPr lang="en-US" sz="1224" kern="0" dirty="0" err="1">
                <a:solidFill>
                  <a:srgbClr val="000000"/>
                </a:solidFill>
                <a:latin typeface="Calibri" panose="020F0502020204030204" pitchFamily="34" charset="0"/>
                <a:cs typeface="Calibri" panose="020F0502020204030204" pitchFamily="34" charset="0"/>
              </a:rPr>
              <a:t>vw_Orders</a:t>
            </a:r>
            <a:r>
              <a:rPr lang="en-US" sz="1224" kern="0" dirty="0">
                <a:solidFill>
                  <a:srgbClr val="000000"/>
                </a:solidFill>
                <a:latin typeface="Calibri" panose="020F0502020204030204" pitchFamily="34" charset="0"/>
                <a:cs typeface="Calibri" panose="020F0502020204030204" pitchFamily="34" charset="0"/>
              </a:rPr>
              <a:t>  </a:t>
            </a:r>
          </a:p>
          <a:p>
            <a:pPr defTabSz="932597">
              <a:defRPr/>
            </a:pPr>
            <a:r>
              <a:rPr lang="en-US" sz="1224" kern="0" dirty="0">
                <a:solidFill>
                  <a:srgbClr val="0000FF"/>
                </a:solidFill>
                <a:latin typeface="Calibri" panose="020F0502020204030204" pitchFamily="34" charset="0"/>
                <a:cs typeface="Calibri" panose="020F0502020204030204" pitchFamily="34" charset="0"/>
              </a:rPr>
              <a:t>WITH</a:t>
            </a:r>
          </a:p>
          <a:p>
            <a:pPr defTabSz="932597">
              <a:defRPr/>
            </a:pPr>
            <a:r>
              <a:rPr lang="en-US" sz="1224" kern="0" dirty="0">
                <a:solidFill>
                  <a:srgbClr val="494949"/>
                </a:solidFill>
                <a:latin typeface="Calibri" panose="020F0502020204030204" pitchFamily="34" charset="0"/>
                <a:cs typeface="Calibri" panose="020F0502020204030204" pitchFamily="34" charset="0"/>
              </a:rPr>
              <a:t>(</a:t>
            </a:r>
          </a:p>
          <a:p>
            <a:pPr defTabSz="932597">
              <a:defRPr/>
            </a:pPr>
            <a:r>
              <a:rPr lang="en-US" sz="1224" kern="0" dirty="0">
                <a:solidFill>
                  <a:srgbClr val="0000FF"/>
                </a:solidFill>
                <a:latin typeface="Calibri" panose="020F0502020204030204" pitchFamily="34" charset="0"/>
                <a:cs typeface="Calibri" panose="020F0502020204030204" pitchFamily="34" charset="0"/>
              </a:rPr>
              <a:t>   DISTRIBUTION = ROUND_ROBIN </a:t>
            </a:r>
            <a:r>
              <a:rPr lang="en-US" sz="1224" kern="0" dirty="0">
                <a:solidFill>
                  <a:srgbClr val="FFFFFF">
                    <a:lumMod val="75000"/>
                  </a:srgbClr>
                </a:solidFill>
                <a:latin typeface="Calibri" panose="020F0502020204030204" pitchFamily="34" charset="0"/>
                <a:cs typeface="Calibri" panose="020F0502020204030204" pitchFamily="34" charset="0"/>
              </a:rPr>
              <a:t>|</a:t>
            </a:r>
            <a:endParaRPr lang="en-US" sz="1224" kern="0" dirty="0">
              <a:solidFill>
                <a:srgbClr val="FFFFFF">
                  <a:lumMod val="65000"/>
                </a:srgbClr>
              </a:solidFill>
              <a:latin typeface="Calibri" panose="020F0502020204030204" pitchFamily="34" charset="0"/>
              <a:cs typeface="Calibri" panose="020F0502020204030204" pitchFamily="34" charset="0"/>
            </a:endParaRPr>
          </a:p>
          <a:p>
            <a:pPr defTabSz="932597">
              <a:defRPr/>
            </a:pPr>
            <a:r>
              <a:rPr lang="en-US" sz="1224" kern="0" dirty="0">
                <a:solidFill>
                  <a:srgbClr val="FFFFFF">
                    <a:lumMod val="65000"/>
                  </a:srgbClr>
                </a:solidFill>
                <a:latin typeface="Calibri" panose="020F0502020204030204" pitchFamily="34" charset="0"/>
                <a:cs typeface="Calibri" panose="020F0502020204030204" pitchFamily="34" charset="0"/>
              </a:rPr>
              <a:t>   HASH(</a:t>
            </a:r>
            <a:r>
              <a:rPr lang="en-US" sz="1224" kern="0" dirty="0" err="1">
                <a:solidFill>
                  <a:srgbClr val="FFFFFF">
                    <a:lumMod val="65000"/>
                  </a:srgbClr>
                </a:solidFill>
                <a:latin typeface="Calibri" panose="020F0502020204030204" pitchFamily="34" charset="0"/>
                <a:cs typeface="Calibri" panose="020F0502020204030204" pitchFamily="34" charset="0"/>
              </a:rPr>
              <a:t>ProductID</a:t>
            </a:r>
            <a:r>
              <a:rPr lang="en-US" sz="1224" kern="0" dirty="0">
                <a:solidFill>
                  <a:srgbClr val="FFFFFF">
                    <a:lumMod val="65000"/>
                  </a:srgbClr>
                </a:solidFill>
                <a:latin typeface="Calibri" panose="020F0502020204030204" pitchFamily="34" charset="0"/>
                <a:cs typeface="Calibri" panose="020F0502020204030204" pitchFamily="34" charset="0"/>
              </a:rPr>
              <a:t>)</a:t>
            </a:r>
          </a:p>
          <a:p>
            <a:pPr defTabSz="932597">
              <a:defRPr/>
            </a:pPr>
            <a:r>
              <a:rPr lang="en-US" sz="1224" kern="0" dirty="0">
                <a:solidFill>
                  <a:srgbClr val="494949"/>
                </a:solidFill>
                <a:latin typeface="Calibri" panose="020F0502020204030204" pitchFamily="34" charset="0"/>
                <a:cs typeface="Calibri" panose="020F0502020204030204" pitchFamily="34" charset="0"/>
              </a:rPr>
              <a:t>)</a:t>
            </a:r>
          </a:p>
          <a:p>
            <a:pPr defTabSz="932597">
              <a:defRPr/>
            </a:pPr>
            <a:r>
              <a:rPr lang="en-US" sz="1224" kern="0" dirty="0">
                <a:solidFill>
                  <a:srgbClr val="0000FF"/>
                </a:solidFill>
                <a:latin typeface="Calibri" panose="020F0502020204030204" pitchFamily="34" charset="0"/>
                <a:cs typeface="Calibri" panose="020F0502020204030204" pitchFamily="34" charset="0"/>
              </a:rPr>
              <a:t>AS</a:t>
            </a:r>
            <a:r>
              <a:rPr lang="en-US" sz="1224" kern="0" dirty="0">
                <a:solidFill>
                  <a:srgbClr val="000000"/>
                </a:solidFill>
                <a:latin typeface="Calibri" panose="020F0502020204030204" pitchFamily="34" charset="0"/>
                <a:cs typeface="Calibri" panose="020F0502020204030204" pitchFamily="34" charset="0"/>
              </a:rPr>
              <a:t>  </a:t>
            </a:r>
          </a:p>
          <a:p>
            <a:pPr defTabSz="932597">
              <a:defRPr/>
            </a:pPr>
            <a:r>
              <a:rPr lang="en-US" sz="1224" kern="0" dirty="0">
                <a:solidFill>
                  <a:srgbClr val="0000FF"/>
                </a:solidFill>
                <a:latin typeface="Calibri" panose="020F0502020204030204" pitchFamily="34" charset="0"/>
                <a:cs typeface="Calibri" panose="020F0502020204030204" pitchFamily="34" charset="0"/>
              </a:rPr>
              <a:t>    SELECT</a:t>
            </a:r>
            <a:r>
              <a:rPr lang="en-US" sz="1224" kern="0" dirty="0">
                <a:solidFill>
                  <a:srgbClr val="000000"/>
                </a:solidFill>
                <a:latin typeface="Calibri" panose="020F0502020204030204" pitchFamily="34" charset="0"/>
                <a:cs typeface="Calibri" panose="020F0502020204030204" pitchFamily="34" charset="0"/>
              </a:rPr>
              <a:t> </a:t>
            </a:r>
            <a:r>
              <a:rPr lang="en-US" sz="1224" kern="0" dirty="0">
                <a:solidFill>
                  <a:srgbClr val="0000FF"/>
                </a:solidFill>
                <a:latin typeface="Calibri" panose="020F0502020204030204" pitchFamily="34" charset="0"/>
                <a:cs typeface="Calibri" panose="020F0502020204030204" pitchFamily="34" charset="0"/>
              </a:rPr>
              <a:t>SUM(</a:t>
            </a:r>
            <a:r>
              <a:rPr lang="en-US" sz="1224" kern="0" dirty="0" err="1">
                <a:solidFill>
                  <a:srgbClr val="000000"/>
                </a:solidFill>
                <a:latin typeface="Calibri" panose="020F0502020204030204" pitchFamily="34" charset="0"/>
                <a:cs typeface="Calibri" panose="020F0502020204030204" pitchFamily="34" charset="0"/>
              </a:rPr>
              <a:t>UnitPrice</a:t>
            </a:r>
            <a:r>
              <a:rPr lang="en-US" sz="1224" kern="0" dirty="0">
                <a:solidFill>
                  <a:srgbClr val="000000"/>
                </a:solidFill>
                <a:latin typeface="Calibri" panose="020F0502020204030204" pitchFamily="34" charset="0"/>
                <a:cs typeface="Calibri" panose="020F0502020204030204" pitchFamily="34" charset="0"/>
              </a:rPr>
              <a:t>*</a:t>
            </a:r>
            <a:r>
              <a:rPr lang="en-US" sz="1224" kern="0" dirty="0" err="1">
                <a:solidFill>
                  <a:srgbClr val="000000"/>
                </a:solidFill>
                <a:latin typeface="Calibri" panose="020F0502020204030204" pitchFamily="34" charset="0"/>
                <a:cs typeface="Calibri" panose="020F0502020204030204" pitchFamily="34" charset="0"/>
              </a:rPr>
              <a:t>OrderQty</a:t>
            </a:r>
            <a:r>
              <a:rPr lang="en-US" sz="1224" kern="0" dirty="0">
                <a:solidFill>
                  <a:srgbClr val="000000"/>
                </a:solidFill>
                <a:latin typeface="Calibri" panose="020F0502020204030204" pitchFamily="34" charset="0"/>
                <a:cs typeface="Calibri" panose="020F0502020204030204" pitchFamily="34" charset="0"/>
              </a:rPr>
              <a:t>) AS Revenue</a:t>
            </a:r>
            <a:r>
              <a:rPr lang="en-US" sz="1224" kern="0" dirty="0">
                <a:solidFill>
                  <a:srgbClr val="808080"/>
                </a:solidFill>
                <a:latin typeface="Calibri" panose="020F0502020204030204" pitchFamily="34" charset="0"/>
                <a:cs typeface="Calibri" panose="020F0502020204030204" pitchFamily="34" charset="0"/>
              </a:rPr>
              <a:t>,</a:t>
            </a:r>
            <a:r>
              <a:rPr lang="en-US" sz="1224" kern="0" dirty="0">
                <a:solidFill>
                  <a:srgbClr val="000000"/>
                </a:solidFill>
                <a:latin typeface="Calibri" panose="020F0502020204030204" pitchFamily="34" charset="0"/>
                <a:cs typeface="Calibri" panose="020F0502020204030204" pitchFamily="34" charset="0"/>
              </a:rPr>
              <a:t> 		   </a:t>
            </a:r>
          </a:p>
          <a:p>
            <a:pPr defTabSz="932597">
              <a:defRPr/>
            </a:pPr>
            <a:r>
              <a:rPr lang="en-US" sz="1224" kern="0" dirty="0">
                <a:solidFill>
                  <a:srgbClr val="000000"/>
                </a:solidFill>
                <a:latin typeface="Calibri" panose="020F0502020204030204" pitchFamily="34" charset="0"/>
                <a:cs typeface="Calibri" panose="020F0502020204030204" pitchFamily="34" charset="0"/>
              </a:rPr>
              <a:t>           </a:t>
            </a:r>
            <a:r>
              <a:rPr lang="en-US" sz="1224" kern="0" dirty="0" err="1">
                <a:solidFill>
                  <a:srgbClr val="000000"/>
                </a:solidFill>
                <a:latin typeface="Calibri" panose="020F0502020204030204" pitchFamily="34" charset="0"/>
                <a:cs typeface="Calibri" panose="020F0502020204030204" pitchFamily="34" charset="0"/>
              </a:rPr>
              <a:t>OrderDate</a:t>
            </a:r>
            <a:r>
              <a:rPr lang="en-US" sz="1224" kern="0" dirty="0">
                <a:solidFill>
                  <a:srgbClr val="000000"/>
                </a:solidFill>
                <a:latin typeface="Calibri" panose="020F0502020204030204" pitchFamily="34" charset="0"/>
                <a:cs typeface="Calibri" panose="020F0502020204030204" pitchFamily="34" charset="0"/>
              </a:rPr>
              <a:t>,</a:t>
            </a:r>
          </a:p>
          <a:p>
            <a:pPr defTabSz="932597">
              <a:defRPr/>
            </a:pPr>
            <a:r>
              <a:rPr lang="en-US" sz="1224" kern="0" dirty="0">
                <a:solidFill>
                  <a:srgbClr val="000000"/>
                </a:solidFill>
                <a:latin typeface="Calibri" panose="020F0502020204030204" pitchFamily="34" charset="0"/>
                <a:cs typeface="Calibri" panose="020F0502020204030204" pitchFamily="34" charset="0"/>
              </a:rPr>
              <a:t>           </a:t>
            </a:r>
            <a:r>
              <a:rPr lang="en-US" sz="1224" kern="0" dirty="0" err="1">
                <a:solidFill>
                  <a:srgbClr val="000000"/>
                </a:solidFill>
                <a:latin typeface="Calibri" panose="020F0502020204030204" pitchFamily="34" charset="0"/>
                <a:cs typeface="Calibri" panose="020F0502020204030204" pitchFamily="34" charset="0"/>
              </a:rPr>
              <a:t>ProductID</a:t>
            </a:r>
            <a:r>
              <a:rPr lang="en-US" sz="1224" kern="0" dirty="0">
                <a:solidFill>
                  <a:srgbClr val="000000"/>
                </a:solidFill>
                <a:latin typeface="Calibri" panose="020F0502020204030204" pitchFamily="34" charset="0"/>
                <a:cs typeface="Calibri" panose="020F0502020204030204" pitchFamily="34" charset="0"/>
              </a:rPr>
              <a:t>,</a:t>
            </a:r>
          </a:p>
          <a:p>
            <a:pPr defTabSz="932597">
              <a:defRPr/>
            </a:pPr>
            <a:r>
              <a:rPr lang="en-US" sz="1224" kern="0" dirty="0">
                <a:solidFill>
                  <a:srgbClr val="000000"/>
                </a:solidFill>
                <a:latin typeface="Calibri" panose="020F0502020204030204" pitchFamily="34" charset="0"/>
                <a:cs typeface="Calibri" panose="020F0502020204030204" pitchFamily="34" charset="0"/>
              </a:rPr>
              <a:t>           COUNT_BIG(*) AS </a:t>
            </a:r>
            <a:r>
              <a:rPr lang="en-US" sz="1224" kern="0" dirty="0" err="1">
                <a:solidFill>
                  <a:srgbClr val="000000"/>
                </a:solidFill>
                <a:latin typeface="Calibri" panose="020F0502020204030204" pitchFamily="34" charset="0"/>
                <a:cs typeface="Calibri" panose="020F0502020204030204" pitchFamily="34" charset="0"/>
              </a:rPr>
              <a:t>OrderCount</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0000"/>
                </a:solidFill>
                <a:latin typeface="Calibri" panose="020F0502020204030204" pitchFamily="34" charset="0"/>
                <a:cs typeface="Calibri" panose="020F0502020204030204" pitchFamily="34" charset="0"/>
              </a:rPr>
              <a:t>    </a:t>
            </a:r>
            <a:r>
              <a:rPr lang="en-US" sz="1224" kern="0" dirty="0">
                <a:solidFill>
                  <a:srgbClr val="0000FF"/>
                </a:solidFill>
                <a:latin typeface="Calibri" panose="020F0502020204030204" pitchFamily="34" charset="0"/>
                <a:cs typeface="Calibri" panose="020F0502020204030204" pitchFamily="34" charset="0"/>
              </a:rPr>
              <a:t>FROM</a:t>
            </a:r>
            <a:r>
              <a:rPr lang="en-US" sz="1224" kern="0" dirty="0">
                <a:solidFill>
                  <a:srgbClr val="000000"/>
                </a:solidFill>
                <a:latin typeface="Calibri" panose="020F0502020204030204" pitchFamily="34" charset="0"/>
                <a:cs typeface="Calibri" panose="020F0502020204030204" pitchFamily="34" charset="0"/>
              </a:rPr>
              <a:t>   </a:t>
            </a:r>
            <a:r>
              <a:rPr lang="en-US" sz="1224" kern="0" dirty="0" err="1">
                <a:solidFill>
                  <a:srgbClr val="000000"/>
                </a:solidFill>
                <a:latin typeface="Calibri" panose="020F0502020204030204" pitchFamily="34" charset="0"/>
                <a:cs typeface="Calibri" panose="020F0502020204030204" pitchFamily="34" charset="0"/>
              </a:rPr>
              <a:t>Sales</a:t>
            </a:r>
            <a:r>
              <a:rPr lang="en-US" sz="1224" kern="0" dirty="0" err="1">
                <a:solidFill>
                  <a:srgbClr val="808080"/>
                </a:solidFill>
                <a:latin typeface="Calibri" panose="020F0502020204030204" pitchFamily="34" charset="0"/>
                <a:cs typeface="Calibri" panose="020F0502020204030204" pitchFamily="34" charset="0"/>
              </a:rPr>
              <a:t>.</a:t>
            </a:r>
            <a:r>
              <a:rPr lang="en-US" sz="1224" kern="0" dirty="0" err="1">
                <a:solidFill>
                  <a:srgbClr val="000000"/>
                </a:solidFill>
                <a:latin typeface="Calibri" panose="020F0502020204030204" pitchFamily="34" charset="0"/>
                <a:cs typeface="Calibri" panose="020F0502020204030204" pitchFamily="34" charset="0"/>
              </a:rPr>
              <a:t>SalesOrderDetail</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0000"/>
                </a:solidFill>
                <a:latin typeface="Calibri" panose="020F0502020204030204" pitchFamily="34" charset="0"/>
                <a:cs typeface="Calibri" panose="020F0502020204030204" pitchFamily="34" charset="0"/>
              </a:rPr>
              <a:t>    </a:t>
            </a:r>
            <a:r>
              <a:rPr lang="en-US" sz="1224" kern="0" dirty="0">
                <a:solidFill>
                  <a:srgbClr val="0000FF"/>
                </a:solidFill>
                <a:latin typeface="Calibri" panose="020F0502020204030204" pitchFamily="34" charset="0"/>
                <a:cs typeface="Calibri" panose="020F0502020204030204" pitchFamily="34" charset="0"/>
              </a:rPr>
              <a:t>GROUP  BY </a:t>
            </a:r>
            <a:r>
              <a:rPr lang="en-US" sz="1224" kern="0" dirty="0" err="1">
                <a:solidFill>
                  <a:srgbClr val="000000"/>
                </a:solidFill>
                <a:latin typeface="Calibri" panose="020F0502020204030204" pitchFamily="34" charset="0"/>
                <a:cs typeface="Calibri" panose="020F0502020204030204" pitchFamily="34" charset="0"/>
              </a:rPr>
              <a:t>OrderDate</a:t>
            </a:r>
            <a:r>
              <a:rPr lang="en-US" sz="1224" kern="0" dirty="0">
                <a:solidFill>
                  <a:srgbClr val="000000"/>
                </a:solidFill>
                <a:latin typeface="Calibri" panose="020F0502020204030204" pitchFamily="34" charset="0"/>
                <a:cs typeface="Calibri" panose="020F0502020204030204" pitchFamily="34" charset="0"/>
              </a:rPr>
              <a:t>, </a:t>
            </a:r>
            <a:r>
              <a:rPr lang="en-US" sz="1224" kern="0" dirty="0" err="1">
                <a:solidFill>
                  <a:srgbClr val="000000"/>
                </a:solidFill>
                <a:latin typeface="Calibri" panose="020F0502020204030204" pitchFamily="34" charset="0"/>
                <a:cs typeface="Calibri" panose="020F0502020204030204" pitchFamily="34" charset="0"/>
              </a:rPr>
              <a:t>ProductID</a:t>
            </a:r>
            <a:r>
              <a:rPr lang="en-US" sz="1224" kern="0" dirty="0">
                <a:solidFill>
                  <a:srgbClr val="808080"/>
                </a:solidFill>
                <a:latin typeface="Calibri" panose="020F0502020204030204" pitchFamily="34" charset="0"/>
                <a:cs typeface="Calibri" panose="020F0502020204030204" pitchFamily="34" charset="0"/>
              </a:rPr>
              <a:t>;</a:t>
            </a:r>
            <a:r>
              <a:rPr lang="en-US" sz="1224" kern="0" dirty="0">
                <a:solidFill>
                  <a:srgbClr val="000000"/>
                </a:solidFill>
                <a:latin typeface="Calibri" panose="020F0502020204030204" pitchFamily="34" charset="0"/>
                <a:cs typeface="Calibri" panose="020F0502020204030204" pitchFamily="34" charset="0"/>
              </a:rPr>
              <a:t>  </a:t>
            </a:r>
          </a:p>
          <a:p>
            <a:pPr defTabSz="932597">
              <a:defRPr/>
            </a:pPr>
            <a:r>
              <a:rPr lang="en-US" sz="1224" kern="0" dirty="0">
                <a:solidFill>
                  <a:srgbClr val="0000FF"/>
                </a:solidFill>
                <a:latin typeface="Calibri" panose="020F0502020204030204" pitchFamily="34" charset="0"/>
                <a:cs typeface="Calibri" panose="020F0502020204030204" pitchFamily="34" charset="0"/>
              </a:rPr>
              <a:t>GO</a:t>
            </a:r>
            <a:r>
              <a:rPr lang="en-US" sz="1224" kern="0" dirty="0">
                <a:solidFill>
                  <a:srgbClr val="000000"/>
                </a:solidFill>
                <a:latin typeface="Calibri" panose="020F0502020204030204" pitchFamily="34" charset="0"/>
                <a:cs typeface="Calibri" panose="020F0502020204030204" pitchFamily="34" charset="0"/>
              </a:rPr>
              <a:t>  </a:t>
            </a:r>
          </a:p>
          <a:p>
            <a:pPr defTabSz="932597">
              <a:defRPr/>
            </a:pP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8000"/>
                </a:solidFill>
                <a:latin typeface="Calibri" panose="020F0502020204030204" pitchFamily="34" charset="0"/>
                <a:cs typeface="Calibri" panose="020F0502020204030204" pitchFamily="34" charset="0"/>
              </a:rPr>
              <a:t>-- Disable index view and put it in suspended mode</a:t>
            </a:r>
          </a:p>
          <a:p>
            <a:pPr defTabSz="932597">
              <a:defRPr/>
            </a:pPr>
            <a:r>
              <a:rPr lang="en-US" sz="1224" kern="0" dirty="0">
                <a:solidFill>
                  <a:srgbClr val="0000FF"/>
                </a:solidFill>
                <a:latin typeface="Calibri" panose="020F0502020204030204" pitchFamily="34" charset="0"/>
                <a:cs typeface="Calibri" panose="020F0502020204030204" pitchFamily="34" charset="0"/>
              </a:rPr>
              <a:t>ALTER INDEX ALL ON </a:t>
            </a:r>
            <a:r>
              <a:rPr lang="en-US" sz="1224" kern="0" dirty="0" err="1">
                <a:solidFill>
                  <a:srgbClr val="494949"/>
                </a:solidFill>
                <a:latin typeface="Calibri" panose="020F0502020204030204" pitchFamily="34" charset="0"/>
                <a:cs typeface="Calibri" panose="020F0502020204030204" pitchFamily="34" charset="0"/>
              </a:rPr>
              <a:t>Sales.vw_Orders</a:t>
            </a:r>
            <a:r>
              <a:rPr lang="en-US" sz="1224" kern="0" dirty="0">
                <a:solidFill>
                  <a:srgbClr val="494949"/>
                </a:solidFill>
                <a:latin typeface="Calibri" panose="020F0502020204030204" pitchFamily="34" charset="0"/>
                <a:cs typeface="Calibri" panose="020F0502020204030204" pitchFamily="34" charset="0"/>
              </a:rPr>
              <a:t> </a:t>
            </a:r>
            <a:r>
              <a:rPr lang="en-US" sz="1224" kern="0" dirty="0">
                <a:solidFill>
                  <a:srgbClr val="0000FF"/>
                </a:solidFill>
                <a:latin typeface="Calibri" panose="020F0502020204030204" pitchFamily="34" charset="0"/>
                <a:cs typeface="Calibri" panose="020F0502020204030204" pitchFamily="34" charset="0"/>
              </a:rPr>
              <a:t>DISABLE;</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8000"/>
                </a:solidFill>
                <a:latin typeface="Calibri" panose="020F0502020204030204" pitchFamily="34" charset="0"/>
                <a:cs typeface="Calibri" panose="020F0502020204030204" pitchFamily="34" charset="0"/>
              </a:rPr>
              <a:t>-- Re-enable index view by rebuilding it</a:t>
            </a:r>
          </a:p>
          <a:p>
            <a:pPr defTabSz="932597">
              <a:defRPr/>
            </a:pPr>
            <a:r>
              <a:rPr lang="en-US" sz="1224" kern="0" dirty="0">
                <a:solidFill>
                  <a:srgbClr val="0000FF"/>
                </a:solidFill>
                <a:latin typeface="Calibri" panose="020F0502020204030204" pitchFamily="34" charset="0"/>
                <a:cs typeface="Calibri" panose="020F0502020204030204" pitchFamily="34" charset="0"/>
              </a:rPr>
              <a:t>ALTER INDEX ALL ON </a:t>
            </a:r>
            <a:r>
              <a:rPr lang="en-US" sz="1224" kern="0" dirty="0" err="1">
                <a:solidFill>
                  <a:srgbClr val="494949"/>
                </a:solidFill>
                <a:latin typeface="Calibri" panose="020F0502020204030204" pitchFamily="34" charset="0"/>
                <a:cs typeface="Calibri" panose="020F0502020204030204" pitchFamily="34" charset="0"/>
              </a:rPr>
              <a:t>Sales.vw_Orders</a:t>
            </a:r>
            <a:r>
              <a:rPr lang="en-US" sz="1224" kern="0" dirty="0">
                <a:solidFill>
                  <a:srgbClr val="494949"/>
                </a:solidFill>
                <a:latin typeface="Calibri" panose="020F0502020204030204" pitchFamily="34" charset="0"/>
                <a:cs typeface="Calibri" panose="020F0502020204030204" pitchFamily="34" charset="0"/>
              </a:rPr>
              <a:t> </a:t>
            </a:r>
            <a:r>
              <a:rPr lang="en-US" sz="1224" kern="0" dirty="0">
                <a:solidFill>
                  <a:srgbClr val="0000FF"/>
                </a:solidFill>
                <a:latin typeface="Calibri" panose="020F0502020204030204" pitchFamily="34" charset="0"/>
                <a:cs typeface="Calibri" panose="020F0502020204030204" pitchFamily="34" charset="0"/>
              </a:rPr>
              <a:t>REBUILD;</a:t>
            </a:r>
            <a:endParaRPr lang="en-US" sz="1224" kern="0" dirty="0">
              <a:solidFill>
                <a:srgbClr val="50505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8826116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35794" y="1021195"/>
            <a:ext cx="7113345" cy="541484"/>
          </a:xfrm>
        </p:spPr>
        <p:txBody>
          <a:bodyPr/>
          <a:lstStyle/>
          <a:p>
            <a:pPr>
              <a:spcBef>
                <a:spcPts val="612"/>
              </a:spcBef>
            </a:pPr>
            <a:r>
              <a:rPr lang="en-US" sz="1632">
                <a:latin typeface="+mn-lt"/>
              </a:rPr>
              <a:t>In this example, a query to get the year total sales per customer is shown to have a lot of data shuffles and joins that contribute to slow performance:</a:t>
            </a: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a:t>Materialized views - example</a:t>
            </a:r>
          </a:p>
        </p:txBody>
      </p:sp>
      <p:sp>
        <p:nvSpPr>
          <p:cNvPr id="13" name="Rectangle 12">
            <a:extLst>
              <a:ext uri="{FF2B5EF4-FFF2-40B4-BE49-F238E27FC236}">
                <a16:creationId xmlns:a16="http://schemas.microsoft.com/office/drawing/2014/main" id="{3EF9CBA0-5F9B-4A07-B080-A237306A3E3A}"/>
              </a:ext>
            </a:extLst>
          </p:cNvPr>
          <p:cNvSpPr/>
          <p:nvPr/>
        </p:nvSpPr>
        <p:spPr>
          <a:xfrm>
            <a:off x="435794" y="2460354"/>
            <a:ext cx="4980380" cy="4321145"/>
          </a:xfrm>
          <a:prstGeom prst="rect">
            <a:avLst/>
          </a:prstGeom>
          <a:ln>
            <a:solidFill>
              <a:schemeClr val="bg1">
                <a:lumMod val="85000"/>
              </a:schemeClr>
            </a:solidFill>
          </a:ln>
        </p:spPr>
        <p:txBody>
          <a:bodyPr wrap="square">
            <a:spAutoFit/>
          </a:bodyPr>
          <a:lstStyle/>
          <a:p>
            <a:pPr defTabSz="932597" fontAlgn="base">
              <a:defRPr/>
            </a:pPr>
            <a:r>
              <a:rPr lang="en-US" sz="1224" kern="0" dirty="0">
                <a:solidFill>
                  <a:srgbClr val="008000"/>
                </a:solidFill>
                <a:latin typeface="Calibri" panose="020F0502020204030204" pitchFamily="34" charset="0"/>
                <a:cs typeface="Calibri" panose="020F0502020204030204" pitchFamily="34" charset="0"/>
              </a:rPr>
              <a:t>-- Get year total sales per customer</a:t>
            </a:r>
            <a:endParaRPr lang="en-US" sz="1224" kern="0" dirty="0">
              <a:solidFill>
                <a:srgbClr val="000000"/>
              </a:solidFill>
              <a:latin typeface="Calibri" panose="020F0502020204030204" pitchFamily="34" charset="0"/>
              <a:cs typeface="Calibri" panose="020F0502020204030204" pitchFamily="34" charset="0"/>
            </a:endParaRPr>
          </a:p>
          <a:p>
            <a:pPr defTabSz="932597" fontAlgn="base">
              <a:defRPr/>
            </a:pP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0000FF"/>
                </a:solidFill>
                <a:latin typeface="Calibri" panose="020F0502020204030204" pitchFamily="34" charset="0"/>
                <a:cs typeface="Calibri" panose="020F0502020204030204" pitchFamily="34" charset="0"/>
              </a:rPr>
              <a:t>WITH </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AS</a:t>
            </a:r>
          </a:p>
          <a:p>
            <a:pPr marL="466298" lvl="1" defTabSz="932597" fontAlgn="base">
              <a:defRPr/>
            </a:pPr>
            <a:r>
              <a:rPr lang="en-US" sz="1224" dirty="0">
                <a:solidFill>
                  <a:srgbClr val="0000FF"/>
                </a:solidFill>
                <a:latin typeface="Calibri" panose="020F0502020204030204" pitchFamily="34" charset="0"/>
                <a:cs typeface="Calibri" panose="020F0502020204030204" pitchFamily="34" charset="0"/>
              </a:rPr>
              <a:t>SELECT </a:t>
            </a:r>
            <a:r>
              <a:rPr lang="en-US" sz="1224" dirty="0" err="1">
                <a:solidFill>
                  <a:srgbClr val="000000"/>
                </a:solidFill>
                <a:latin typeface="Calibri" panose="020F0502020204030204" pitchFamily="34" charset="0"/>
                <a:cs typeface="Calibri" panose="020F0502020204030204" pitchFamily="34" charset="0"/>
              </a:rPr>
              <a:t>customer_id</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first_name</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last_name</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birth_country</a:t>
            </a:r>
            <a:r>
              <a:rPr lang="en-US" sz="1224" dirty="0">
                <a:solidFill>
                  <a:srgbClr val="000000"/>
                </a:solidFill>
                <a:latin typeface="Calibri" panose="020F0502020204030204" pitchFamily="34" charset="0"/>
                <a:cs typeface="Calibri" panose="020F0502020204030204" pitchFamily="34" charset="0"/>
              </a:rPr>
              <a:t>, </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login,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email_address</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d_year</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SUM</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0000FF"/>
                </a:solidFill>
                <a:latin typeface="Calibri" panose="020F0502020204030204" pitchFamily="34" charset="0"/>
                <a:cs typeface="Calibri" panose="020F0502020204030204" pitchFamily="34" charset="0"/>
              </a:rPr>
              <a:t>ISNULL</a:t>
            </a:r>
            <a:r>
              <a:rPr lang="en-US" sz="1224" dirty="0">
                <a:solidFill>
                  <a:srgbClr val="00000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list_price</a:t>
            </a:r>
            <a:r>
              <a:rPr lang="en-US" sz="1224" dirty="0">
                <a:solidFill>
                  <a:srgbClr val="000000"/>
                </a:solidFill>
                <a:latin typeface="Calibri" panose="020F0502020204030204" pitchFamily="34" charset="0"/>
                <a:cs typeface="Calibri" panose="020F0502020204030204" pitchFamily="34" charset="0"/>
              </a:rPr>
              <a:t> – </a:t>
            </a:r>
            <a:r>
              <a:rPr lang="en-US" sz="1224" dirty="0" err="1">
                <a:solidFill>
                  <a:srgbClr val="000000"/>
                </a:solidFill>
                <a:latin typeface="Calibri" panose="020F0502020204030204" pitchFamily="34" charset="0"/>
                <a:cs typeface="Calibri" panose="020F0502020204030204" pitchFamily="34" charset="0"/>
              </a:rPr>
              <a:t>wholesale_cost</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a:t>
            </a:r>
            <a:br>
              <a:rPr lang="en-US" sz="1224" dirty="0">
                <a:solidFill>
                  <a:srgbClr val="808080"/>
                </a:solidFill>
                <a:latin typeface="Calibri" panose="020F0502020204030204" pitchFamily="34" charset="0"/>
                <a:cs typeface="Calibri" panose="020F0502020204030204" pitchFamily="34" charset="0"/>
              </a:rPr>
            </a:b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discount_amt</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sales_price</a:t>
            </a:r>
            <a:r>
              <a:rPr lang="en-US" sz="1224" dirty="0">
                <a:solidFill>
                  <a:srgbClr val="808080"/>
                </a:solidFill>
                <a:latin typeface="Calibri" panose="020F0502020204030204" pitchFamily="34" charset="0"/>
                <a:cs typeface="Calibri" panose="020F0502020204030204" pitchFamily="34" charset="0"/>
              </a:rPr>
              <a:t>, </a:t>
            </a:r>
            <a:r>
              <a:rPr lang="en-US" sz="1224" dirty="0">
                <a:solidFill>
                  <a:srgbClr val="000000"/>
                </a:solidFill>
                <a:latin typeface="Calibri" panose="020F0502020204030204" pitchFamily="34" charset="0"/>
                <a:cs typeface="Calibri" panose="020F0502020204030204" pitchFamily="34" charset="0"/>
              </a:rPr>
              <a:t>0</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2</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FF"/>
                </a:solidFill>
                <a:latin typeface="Calibri" panose="020F0502020204030204" pitchFamily="34" charset="0"/>
                <a:cs typeface="Calibri" panose="020F0502020204030204" pitchFamily="34" charset="0"/>
              </a:rPr>
              <a:t>FROM</a:t>
            </a:r>
            <a:r>
              <a:rPr lang="en-US" sz="1224" dirty="0">
                <a:solidFill>
                  <a:srgbClr val="000000"/>
                </a:solidFill>
                <a:latin typeface="Calibri" panose="020F0502020204030204" pitchFamily="34" charset="0"/>
                <a:cs typeface="Calibri" panose="020F0502020204030204" pitchFamily="34" charset="0"/>
              </a:rPr>
              <a:t>   customer </a:t>
            </a:r>
            <a:r>
              <a:rPr lang="en-US" sz="1224" dirty="0" err="1">
                <a:solidFill>
                  <a:srgbClr val="000000"/>
                </a:solidFill>
                <a:latin typeface="Calibri" panose="020F0502020204030204" pitchFamily="34" charset="0"/>
                <a:cs typeface="Calibri" panose="020F0502020204030204" pitchFamily="34" charset="0"/>
              </a:rPr>
              <a:t>cust</a:t>
            </a:r>
            <a:endParaRPr lang="en-US" sz="1224" dirty="0">
              <a:solidFill>
                <a:srgbClr val="000000"/>
              </a:solidFill>
              <a:latin typeface="Calibri" panose="020F0502020204030204" pitchFamily="34" charset="0"/>
              <a:cs typeface="Calibri" panose="020F0502020204030204" pitchFamily="34" charset="0"/>
            </a:endParaRP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JOIN   </a:t>
            </a:r>
            <a:r>
              <a:rPr lang="en-US" sz="1224" dirty="0" err="1">
                <a:solidFill>
                  <a:srgbClr val="000000"/>
                </a:solidFill>
                <a:latin typeface="Calibri" panose="020F0502020204030204" pitchFamily="34" charset="0"/>
                <a:cs typeface="Calibri" panose="020F0502020204030204" pitchFamily="34" charset="0"/>
              </a:rPr>
              <a:t>catalog_sales</a:t>
            </a:r>
            <a:r>
              <a:rPr lang="en-US" sz="1224" dirty="0">
                <a:solidFill>
                  <a:srgbClr val="000000"/>
                </a:solidFill>
                <a:latin typeface="Calibri" panose="020F0502020204030204" pitchFamily="34" charset="0"/>
                <a:cs typeface="Calibri" panose="020F0502020204030204" pitchFamily="34" charset="0"/>
              </a:rPr>
              <a:t> sales ON cust.sk = sales.sk</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JOIN   </a:t>
            </a:r>
            <a:r>
              <a:rPr lang="en-US" sz="1224" dirty="0" err="1">
                <a:solidFill>
                  <a:srgbClr val="000000"/>
                </a:solidFill>
                <a:latin typeface="Calibri" panose="020F0502020204030204" pitchFamily="34" charset="0"/>
                <a:cs typeface="Calibri" panose="020F0502020204030204" pitchFamily="34" charset="0"/>
              </a:rPr>
              <a:t>date_dim</a:t>
            </a:r>
            <a:r>
              <a:rPr lang="en-US" sz="1224" dirty="0">
                <a:solidFill>
                  <a:srgbClr val="000000"/>
                </a:solidFill>
                <a:latin typeface="Calibri" panose="020F0502020204030204" pitchFamily="34" charset="0"/>
                <a:cs typeface="Calibri" panose="020F0502020204030204" pitchFamily="34" charset="0"/>
              </a:rPr>
              <a:t> ON </a:t>
            </a:r>
            <a:r>
              <a:rPr lang="en-US" sz="1224" dirty="0" err="1">
                <a:solidFill>
                  <a:srgbClr val="000000"/>
                </a:solidFill>
                <a:latin typeface="Calibri" panose="020F0502020204030204" pitchFamily="34" charset="0"/>
                <a:cs typeface="Calibri" panose="020F0502020204030204" pitchFamily="34" charset="0"/>
              </a:rPr>
              <a:t>sales.sold_date</a:t>
            </a:r>
            <a:r>
              <a:rPr lang="en-US" sz="1224" dirty="0">
                <a:solidFill>
                  <a:srgbClr val="000000"/>
                </a:solidFill>
                <a:latin typeface="Calibri" panose="020F0502020204030204" pitchFamily="34" charset="0"/>
                <a:cs typeface="Calibri" panose="020F0502020204030204" pitchFamily="34" charset="0"/>
              </a:rPr>
              <a:t> = </a:t>
            </a:r>
            <a:r>
              <a:rPr lang="en-US" sz="1224" dirty="0" err="1">
                <a:solidFill>
                  <a:srgbClr val="000000"/>
                </a:solidFill>
                <a:latin typeface="Calibri" panose="020F0502020204030204" pitchFamily="34" charset="0"/>
                <a:cs typeface="Calibri" panose="020F0502020204030204" pitchFamily="34" charset="0"/>
              </a:rPr>
              <a:t>date_dim.date</a:t>
            </a:r>
            <a:endParaRPr lang="en-US" sz="1224" dirty="0">
              <a:solidFill>
                <a:srgbClr val="000000"/>
              </a:solidFill>
              <a:latin typeface="Calibri" panose="020F0502020204030204" pitchFamily="34" charset="0"/>
              <a:cs typeface="Calibri" panose="020F0502020204030204" pitchFamily="34" charset="0"/>
            </a:endParaRPr>
          </a:p>
          <a:p>
            <a:pPr marL="466298" lvl="1" defTabSz="932597" fontAlgn="base">
              <a:defRPr/>
            </a:pPr>
            <a:r>
              <a:rPr lang="en-US" sz="1224" dirty="0">
                <a:solidFill>
                  <a:srgbClr val="0000FF"/>
                </a:solidFill>
                <a:latin typeface="Calibri" panose="020F0502020204030204" pitchFamily="34" charset="0"/>
                <a:cs typeface="Calibri" panose="020F0502020204030204" pitchFamily="34" charset="0"/>
              </a:rPr>
              <a:t>GROUP</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BY</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customer_id</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first_name</a:t>
            </a:r>
            <a:r>
              <a:rPr lang="en-US" sz="1224" dirty="0">
                <a:solidFill>
                  <a:srgbClr val="000000"/>
                </a:solidFill>
                <a:latin typeface="Calibri" panose="020F0502020204030204" pitchFamily="34" charset="0"/>
                <a:cs typeface="Calibri" panose="020F0502020204030204" pitchFamily="34" charset="0"/>
              </a:rPr>
              <a:t>​,</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last_name</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birth_country</a:t>
            </a:r>
            <a:r>
              <a:rPr lang="en-US" sz="1224" dirty="0">
                <a:solidFill>
                  <a:srgbClr val="000000"/>
                </a:solidFill>
                <a:latin typeface="Calibri" panose="020F0502020204030204" pitchFamily="34" charset="0"/>
                <a:cs typeface="Calibri" panose="020F0502020204030204" pitchFamily="34" charset="0"/>
              </a:rPr>
              <a:t>​, </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login​</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email_address</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d_year</a:t>
            </a:r>
            <a:r>
              <a:rPr lang="en-US" sz="1224" dirty="0">
                <a:solidFill>
                  <a:srgbClr val="000000"/>
                </a:solidFill>
                <a:latin typeface="Calibri" panose="020F0502020204030204" pitchFamily="34" charset="0"/>
                <a:cs typeface="Calibri" panose="020F0502020204030204" pitchFamily="34" charset="0"/>
              </a:rPr>
              <a:t>​</a:t>
            </a:r>
          </a:p>
          <a:p>
            <a:pPr defTabSz="932597" fontAlgn="base">
              <a:defRPr/>
            </a:pPr>
            <a:r>
              <a:rPr lang="en-US" sz="1224" dirty="0">
                <a:solidFill>
                  <a:srgbClr val="000000"/>
                </a:solidFill>
                <a:latin typeface="Calibri" panose="020F0502020204030204" pitchFamily="34" charset="0"/>
                <a:cs typeface="Calibri" panose="020F0502020204030204" pitchFamily="34" charset="0"/>
              </a:rPr>
              <a:t>)</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SELECT TOP </a:t>
            </a:r>
            <a:r>
              <a:rPr lang="en-US" sz="1224" dirty="0">
                <a:solidFill>
                  <a:srgbClr val="000000"/>
                </a:solidFill>
                <a:latin typeface="Calibri" panose="020F0502020204030204" pitchFamily="34" charset="0"/>
                <a:cs typeface="Calibri" panose="020F0502020204030204" pitchFamily="34" charset="0"/>
              </a:rPr>
              <a:t>100 …</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FROM</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 …</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WHERE</a:t>
            </a:r>
            <a:r>
              <a:rPr lang="en-US" sz="1224" dirty="0">
                <a:solidFill>
                  <a:srgbClr val="000000"/>
                </a:solidFill>
                <a:latin typeface="Calibri" panose="020F0502020204030204" pitchFamily="34" charset="0"/>
                <a:cs typeface="Calibri" panose="020F0502020204030204" pitchFamily="34" charset="0"/>
              </a:rPr>
              <a:t>  …</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ORDER</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BY</a:t>
            </a:r>
            <a:r>
              <a:rPr lang="en-US" sz="1224" dirty="0">
                <a:solidFill>
                  <a:srgbClr val="000000"/>
                </a:solidFill>
                <a:latin typeface="Calibri" panose="020F0502020204030204" pitchFamily="34" charset="0"/>
                <a:cs typeface="Calibri" panose="020F0502020204030204" pitchFamily="34" charset="0"/>
              </a:rPr>
              <a:t> …</a:t>
            </a:r>
          </a:p>
        </p:txBody>
      </p:sp>
      <p:pic>
        <p:nvPicPr>
          <p:cNvPr id="16" name="Picture 2">
            <a:extLst>
              <a:ext uri="{FF2B5EF4-FFF2-40B4-BE49-F238E27FC236}">
                <a16:creationId xmlns:a16="http://schemas.microsoft.com/office/drawing/2014/main" id="{FF47EBC3-BF97-456D-A9DB-9CEEA5E52E5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38"/>
          <a:stretch/>
        </p:blipFill>
        <p:spPr bwMode="auto">
          <a:xfrm>
            <a:off x="5679399" y="2460354"/>
            <a:ext cx="6581330" cy="3257407"/>
          </a:xfrm>
          <a:prstGeom prst="rect">
            <a:avLst/>
          </a:prstGeom>
          <a:noFill/>
          <a:ln>
            <a:solidFill>
              <a:schemeClr val="bg1">
                <a:lumMod val="85000"/>
              </a:schemeClr>
            </a:solidFill>
          </a:ln>
          <a:extLst>
            <a:ext uri="{909E8E84-426E-40DD-AFC4-6F175D3DCCD1}">
              <a14:hiddenFill xmlns:a14="http://schemas.microsoft.com/office/drawing/2010/main">
                <a:solidFill>
                  <a:srgbClr val="FFFFFF"/>
                </a:solidFill>
              </a14:hiddenFill>
            </a:ext>
          </a:extLst>
        </p:spPr>
      </p:pic>
      <p:sp>
        <p:nvSpPr>
          <p:cNvPr id="19" name="Text Placeholder 5">
            <a:extLst>
              <a:ext uri="{FF2B5EF4-FFF2-40B4-BE49-F238E27FC236}">
                <a16:creationId xmlns:a16="http://schemas.microsoft.com/office/drawing/2014/main" id="{05BB1B61-BFA8-4FAE-A444-A82D2E90C5FD}"/>
              </a:ext>
            </a:extLst>
          </p:cNvPr>
          <p:cNvSpPr txBox="1">
            <a:spLocks/>
          </p:cNvSpPr>
          <p:nvPr/>
        </p:nvSpPr>
        <p:spPr>
          <a:xfrm>
            <a:off x="5679400" y="2002598"/>
            <a:ext cx="4980381" cy="473799"/>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latin typeface="Segoe UI Semibold"/>
                <a:cs typeface="Segoe UI Semilight" panose="020B0402040204020203" pitchFamily="34" charset="0"/>
              </a:rPr>
              <a:t>Execution time</a:t>
            </a:r>
            <a:r>
              <a:rPr lang="en-US" sz="1428">
                <a:latin typeface="Segoe UI Semilight" panose="020B0402040204020203" pitchFamily="34" charset="0"/>
                <a:cs typeface="Segoe UI Semilight" panose="020B0402040204020203" pitchFamily="34" charset="0"/>
              </a:rPr>
              <a:t>: 103 seconds</a:t>
            </a:r>
            <a:br>
              <a:rPr lang="en-US" sz="1428">
                <a:latin typeface="Segoe UI Semilight" panose="020B0402040204020203" pitchFamily="34" charset="0"/>
                <a:cs typeface="Segoe UI Semilight" panose="020B0402040204020203" pitchFamily="34" charset="0"/>
              </a:rPr>
            </a:br>
            <a:r>
              <a:rPr lang="en-US" sz="1428">
                <a:latin typeface="Segoe UI Semilight" panose="020B0402040204020203" pitchFamily="34" charset="0"/>
                <a:cs typeface="Segoe UI Semilight" panose="020B0402040204020203" pitchFamily="34" charset="0"/>
              </a:rPr>
              <a:t>Lots of data shuffles and joins needed to complete query</a:t>
            </a:r>
            <a:endParaRPr lang="en-US" sz="1632">
              <a:latin typeface="Segoe UI Semilight" panose="020B0402040204020203" pitchFamily="34" charset="0"/>
              <a:cs typeface="Segoe UI Semilight" panose="020B0402040204020203" pitchFamily="34" charset="0"/>
            </a:endParaRPr>
          </a:p>
        </p:txBody>
      </p:sp>
      <p:sp>
        <p:nvSpPr>
          <p:cNvPr id="21" name="Text Placeholder 5">
            <a:extLst>
              <a:ext uri="{FF2B5EF4-FFF2-40B4-BE49-F238E27FC236}">
                <a16:creationId xmlns:a16="http://schemas.microsoft.com/office/drawing/2014/main" id="{A758E157-1077-4B90-BC9C-A55C37C0BCBC}"/>
              </a:ext>
            </a:extLst>
          </p:cNvPr>
          <p:cNvSpPr txBox="1">
            <a:spLocks/>
          </p:cNvSpPr>
          <p:nvPr/>
        </p:nvSpPr>
        <p:spPr>
          <a:xfrm>
            <a:off x="435793" y="2234820"/>
            <a:ext cx="4980381" cy="22725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dirty="0">
                <a:latin typeface="Segoe UI Semilight" panose="020B0402040204020203" pitchFamily="34" charset="0"/>
                <a:cs typeface="Segoe UI Semilight" panose="020B0402040204020203" pitchFamily="34" charset="0"/>
              </a:rPr>
              <a:t>No relevant indexed views created on the data warehouse</a:t>
            </a:r>
            <a:endParaRPr lang="en-US" sz="1632"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01000885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35794" y="1080797"/>
            <a:ext cx="7939089" cy="823278"/>
          </a:xfrm>
        </p:spPr>
        <p:txBody>
          <a:bodyPr/>
          <a:lstStyle/>
          <a:p>
            <a:pPr>
              <a:spcBef>
                <a:spcPts val="612"/>
              </a:spcBef>
            </a:pPr>
            <a:r>
              <a:rPr lang="en-US" sz="1632" dirty="0">
                <a:latin typeface="+mn-lt"/>
              </a:rPr>
              <a:t>Now, we add an indexed view to the data warehouse to increase the performance of the previous query. This view can be leveraged by the query even though it is not directly referenced.</a:t>
            </a: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a:t>Materialized views - example</a:t>
            </a:r>
          </a:p>
        </p:txBody>
      </p:sp>
      <p:sp>
        <p:nvSpPr>
          <p:cNvPr id="13" name="Rectangle 12">
            <a:extLst>
              <a:ext uri="{FF2B5EF4-FFF2-40B4-BE49-F238E27FC236}">
                <a16:creationId xmlns:a16="http://schemas.microsoft.com/office/drawing/2014/main" id="{3EF9CBA0-5F9B-4A07-B080-A237306A3E3A}"/>
              </a:ext>
            </a:extLst>
          </p:cNvPr>
          <p:cNvSpPr/>
          <p:nvPr/>
        </p:nvSpPr>
        <p:spPr>
          <a:xfrm>
            <a:off x="5758227" y="2454832"/>
            <a:ext cx="6239278" cy="3360468"/>
          </a:xfrm>
          <a:prstGeom prst="rect">
            <a:avLst/>
          </a:prstGeom>
          <a:ln>
            <a:solidFill>
              <a:schemeClr val="bg1">
                <a:lumMod val="85000"/>
              </a:schemeClr>
            </a:solidFill>
          </a:ln>
        </p:spPr>
        <p:txBody>
          <a:bodyPr wrap="square">
            <a:spAutoFit/>
          </a:bodyPr>
          <a:lstStyle/>
          <a:p>
            <a:pPr defTabSz="932597" fontAlgn="base">
              <a:defRPr/>
            </a:pPr>
            <a:r>
              <a:rPr lang="en-US" sz="1224" kern="0" dirty="0">
                <a:solidFill>
                  <a:srgbClr val="008000"/>
                </a:solidFill>
                <a:latin typeface="Calibri" panose="020F0502020204030204" pitchFamily="34" charset="0"/>
                <a:cs typeface="Calibri" panose="020F0502020204030204" pitchFamily="34" charset="0"/>
              </a:rPr>
              <a:t>-- Create indexed view for query</a:t>
            </a:r>
            <a:endParaRPr lang="en-US" sz="1224" kern="0" dirty="0">
              <a:solidFill>
                <a:srgbClr val="000000"/>
              </a:solidFill>
              <a:latin typeface="Calibri" panose="020F0502020204030204" pitchFamily="34" charset="0"/>
              <a:cs typeface="Calibri" panose="020F0502020204030204" pitchFamily="34" charset="0"/>
            </a:endParaRPr>
          </a:p>
          <a:p>
            <a:pPr defTabSz="932597" fontAlgn="base">
              <a:defRPr/>
            </a:pPr>
            <a:r>
              <a:rPr lang="en-US" sz="1224" dirty="0">
                <a:solidFill>
                  <a:srgbClr val="0000FF"/>
                </a:solidFill>
                <a:latin typeface="Calibri" panose="020F0502020204030204" pitchFamily="34" charset="0"/>
                <a:cs typeface="Calibri" panose="020F0502020204030204" pitchFamily="34" charset="0"/>
              </a:rPr>
              <a:t>CREATE INDEXED VIEW </a:t>
            </a:r>
            <a:r>
              <a:rPr lang="en-US" sz="1224" dirty="0" err="1">
                <a:solidFill>
                  <a:srgbClr val="000000"/>
                </a:solidFill>
                <a:latin typeface="Calibri" panose="020F0502020204030204" pitchFamily="34" charset="0"/>
                <a:cs typeface="Calibri" panose="020F0502020204030204" pitchFamily="34" charset="0"/>
              </a:rPr>
              <a:t>nbViewCS</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WITH</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DISTRIBUTION</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0000FF"/>
                </a:solidFill>
                <a:latin typeface="Calibri" panose="020F0502020204030204" pitchFamily="34" charset="0"/>
                <a:cs typeface="Calibri" panose="020F0502020204030204" pitchFamily="34" charset="0"/>
              </a:rPr>
              <a:t>HASH</a:t>
            </a:r>
            <a:r>
              <a:rPr lang="en-US" sz="1224" dirty="0">
                <a:solidFill>
                  <a:srgbClr val="00000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customer_id</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AS</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SELECT </a:t>
            </a:r>
            <a:r>
              <a:rPr lang="en-US" sz="1224" dirty="0" err="1">
                <a:solidFill>
                  <a:srgbClr val="000000"/>
                </a:solidFill>
                <a:latin typeface="Calibri" panose="020F0502020204030204" pitchFamily="34" charset="0"/>
                <a:cs typeface="Calibri" panose="020F0502020204030204" pitchFamily="34" charset="0"/>
              </a:rPr>
              <a:t>customer_id</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first_name</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last_name</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birth_country</a:t>
            </a:r>
            <a:r>
              <a:rPr lang="en-US" sz="1224" dirty="0">
                <a:solidFill>
                  <a:srgbClr val="000000"/>
                </a:solidFill>
                <a:latin typeface="Calibri" panose="020F0502020204030204" pitchFamily="34" charset="0"/>
                <a:cs typeface="Calibri" panose="020F0502020204030204" pitchFamily="34" charset="0"/>
              </a:rPr>
              <a:t>, </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login,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email_address</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d_year</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SUM</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0000FF"/>
                </a:solidFill>
                <a:latin typeface="Calibri" panose="020F0502020204030204" pitchFamily="34" charset="0"/>
                <a:cs typeface="Calibri" panose="020F0502020204030204" pitchFamily="34" charset="0"/>
              </a:rPr>
              <a:t>ISNULL</a:t>
            </a:r>
            <a:r>
              <a:rPr lang="en-US" sz="1224" dirty="0">
                <a:solidFill>
                  <a:srgbClr val="00000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list_price</a:t>
            </a:r>
            <a:r>
              <a:rPr lang="en-US" sz="1224" dirty="0">
                <a:solidFill>
                  <a:srgbClr val="000000"/>
                </a:solidFill>
                <a:latin typeface="Calibri" panose="020F0502020204030204" pitchFamily="34" charset="0"/>
                <a:cs typeface="Calibri" panose="020F0502020204030204" pitchFamily="34" charset="0"/>
              </a:rPr>
              <a:t> – </a:t>
            </a:r>
            <a:r>
              <a:rPr lang="en-US" sz="1224" dirty="0" err="1">
                <a:solidFill>
                  <a:srgbClr val="000000"/>
                </a:solidFill>
                <a:latin typeface="Calibri" panose="020F0502020204030204" pitchFamily="34" charset="0"/>
                <a:cs typeface="Calibri" panose="020F0502020204030204" pitchFamily="34" charset="0"/>
              </a:rPr>
              <a:t>wholesale_cost</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discount_amt</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sales_price</a:t>
            </a:r>
            <a:r>
              <a:rPr lang="en-US" sz="1224" dirty="0">
                <a:solidFill>
                  <a:srgbClr val="808080"/>
                </a:solidFill>
                <a:latin typeface="Calibri" panose="020F0502020204030204" pitchFamily="34" charset="0"/>
                <a:cs typeface="Calibri" panose="020F0502020204030204" pitchFamily="34" charset="0"/>
              </a:rPr>
              <a:t>, </a:t>
            </a:r>
            <a:r>
              <a:rPr lang="en-US" sz="1224" dirty="0">
                <a:solidFill>
                  <a:srgbClr val="000000"/>
                </a:solidFill>
                <a:latin typeface="Calibri" panose="020F0502020204030204" pitchFamily="34" charset="0"/>
                <a:cs typeface="Calibri" panose="020F0502020204030204" pitchFamily="34" charset="0"/>
              </a:rPr>
              <a:t>0</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2</a:t>
            </a:r>
            <a:r>
              <a:rPr lang="en-US" sz="1224" dirty="0">
                <a:solidFill>
                  <a:srgbClr val="80808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AS</a:t>
            </a: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FROM</a:t>
            </a:r>
            <a:r>
              <a:rPr lang="en-US" sz="1224" dirty="0">
                <a:solidFill>
                  <a:srgbClr val="000000"/>
                </a:solidFill>
                <a:latin typeface="Calibri" panose="020F0502020204030204" pitchFamily="34" charset="0"/>
                <a:cs typeface="Calibri" panose="020F0502020204030204" pitchFamily="34" charset="0"/>
              </a:rPr>
              <a:t>   customer </a:t>
            </a:r>
            <a:r>
              <a:rPr lang="en-US" sz="1224" dirty="0" err="1">
                <a:solidFill>
                  <a:srgbClr val="000000"/>
                </a:solidFill>
                <a:latin typeface="Calibri" panose="020F0502020204030204" pitchFamily="34" charset="0"/>
                <a:cs typeface="Calibri" panose="020F0502020204030204" pitchFamily="34" charset="0"/>
              </a:rPr>
              <a:t>cust</a:t>
            </a:r>
            <a:endParaRPr lang="en-US" sz="1224" dirty="0">
              <a:solidFill>
                <a:srgbClr val="000000"/>
              </a:solidFill>
              <a:latin typeface="Calibri" panose="020F0502020204030204" pitchFamily="34" charset="0"/>
              <a:cs typeface="Calibri" panose="020F0502020204030204" pitchFamily="34" charset="0"/>
            </a:endParaRPr>
          </a:p>
          <a:p>
            <a:pPr defTabSz="932597" fontAlgn="base">
              <a:defRPr/>
            </a:pPr>
            <a:r>
              <a:rPr lang="en-US" sz="1224" dirty="0">
                <a:solidFill>
                  <a:srgbClr val="0000FF"/>
                </a:solidFill>
                <a:latin typeface="Calibri" panose="020F0502020204030204" pitchFamily="34" charset="0"/>
                <a:cs typeface="Calibri" panose="020F0502020204030204" pitchFamily="34" charset="0"/>
              </a:rPr>
              <a:t>JOIN</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catalog_sales</a:t>
            </a:r>
            <a:r>
              <a:rPr lang="en-US" sz="1224" dirty="0">
                <a:solidFill>
                  <a:srgbClr val="000000"/>
                </a:solidFill>
                <a:latin typeface="Calibri" panose="020F0502020204030204" pitchFamily="34" charset="0"/>
                <a:cs typeface="Calibri" panose="020F0502020204030204" pitchFamily="34" charset="0"/>
              </a:rPr>
              <a:t> sales </a:t>
            </a:r>
            <a:r>
              <a:rPr lang="en-US" sz="1224" dirty="0">
                <a:solidFill>
                  <a:srgbClr val="0000FF"/>
                </a:solidFill>
                <a:latin typeface="Calibri" panose="020F0502020204030204" pitchFamily="34" charset="0"/>
                <a:cs typeface="Calibri" panose="020F0502020204030204" pitchFamily="34" charset="0"/>
              </a:rPr>
              <a:t>ON</a:t>
            </a:r>
            <a:r>
              <a:rPr lang="en-US" sz="1224" dirty="0">
                <a:solidFill>
                  <a:srgbClr val="000000"/>
                </a:solidFill>
                <a:latin typeface="Calibri" panose="020F0502020204030204" pitchFamily="34" charset="0"/>
                <a:cs typeface="Calibri" panose="020F0502020204030204" pitchFamily="34" charset="0"/>
              </a:rPr>
              <a:t> cust.sk = sales.sk</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JOIN</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date_dim</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ON</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sales.sold_date</a:t>
            </a:r>
            <a:r>
              <a:rPr lang="en-US" sz="1224" dirty="0">
                <a:solidFill>
                  <a:srgbClr val="000000"/>
                </a:solidFill>
                <a:latin typeface="Calibri" panose="020F0502020204030204" pitchFamily="34" charset="0"/>
                <a:cs typeface="Calibri" panose="020F0502020204030204" pitchFamily="34" charset="0"/>
              </a:rPr>
              <a:t> = </a:t>
            </a:r>
            <a:r>
              <a:rPr lang="en-US" sz="1224" dirty="0" err="1">
                <a:solidFill>
                  <a:srgbClr val="000000"/>
                </a:solidFill>
                <a:latin typeface="Calibri" panose="020F0502020204030204" pitchFamily="34" charset="0"/>
                <a:cs typeface="Calibri" panose="020F0502020204030204" pitchFamily="34" charset="0"/>
              </a:rPr>
              <a:t>date_dim.date</a:t>
            </a:r>
            <a:endParaRPr lang="en-US" sz="1224" dirty="0">
              <a:solidFill>
                <a:srgbClr val="000000"/>
              </a:solidFill>
              <a:latin typeface="Calibri" panose="020F0502020204030204" pitchFamily="34" charset="0"/>
              <a:cs typeface="Calibri" panose="020F0502020204030204" pitchFamily="34" charset="0"/>
            </a:endParaRPr>
          </a:p>
          <a:p>
            <a:pPr defTabSz="932597" fontAlgn="base">
              <a:defRPr/>
            </a:pPr>
            <a:r>
              <a:rPr lang="en-US" sz="1224" dirty="0">
                <a:solidFill>
                  <a:srgbClr val="0000FF"/>
                </a:solidFill>
                <a:latin typeface="Calibri" panose="020F0502020204030204" pitchFamily="34" charset="0"/>
                <a:cs typeface="Calibri" panose="020F0502020204030204" pitchFamily="34" charset="0"/>
              </a:rPr>
              <a:t>GROUP</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BY</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customer_id</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first_name</a:t>
            </a:r>
            <a:r>
              <a:rPr lang="en-US" sz="1224" dirty="0">
                <a:solidFill>
                  <a:srgbClr val="000000"/>
                </a:solidFill>
                <a:latin typeface="Calibri" panose="020F0502020204030204" pitchFamily="34" charset="0"/>
                <a:cs typeface="Calibri" panose="020F0502020204030204" pitchFamily="34" charset="0"/>
              </a:rPr>
              <a:t>​, </a:t>
            </a:r>
          </a:p>
          <a:p>
            <a:pPr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last_name</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birth_country</a:t>
            </a:r>
            <a:r>
              <a:rPr lang="en-US" sz="1224" dirty="0">
                <a:solidFill>
                  <a:srgbClr val="000000"/>
                </a:solidFill>
                <a:latin typeface="Calibri" panose="020F0502020204030204" pitchFamily="34" charset="0"/>
                <a:cs typeface="Calibri" panose="020F0502020204030204" pitchFamily="34" charset="0"/>
              </a:rPr>
              <a:t>​, </a:t>
            </a:r>
          </a:p>
          <a:p>
            <a:pPr defTabSz="932597" fontAlgn="base">
              <a:defRPr/>
            </a:pPr>
            <a:r>
              <a:rPr lang="en-US" sz="1224" dirty="0">
                <a:solidFill>
                  <a:srgbClr val="000000"/>
                </a:solidFill>
                <a:latin typeface="Calibri" panose="020F0502020204030204" pitchFamily="34" charset="0"/>
                <a:cs typeface="Calibri" panose="020F0502020204030204" pitchFamily="34" charset="0"/>
              </a:rPr>
              <a:t>       login​</a:t>
            </a: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email_address</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d_year</a:t>
            </a:r>
            <a:r>
              <a:rPr lang="en-US" sz="1224" dirty="0">
                <a:solidFill>
                  <a:srgbClr val="000000"/>
                </a:solidFill>
                <a:latin typeface="Calibri" panose="020F0502020204030204" pitchFamily="34" charset="0"/>
                <a:cs typeface="Calibri" panose="020F0502020204030204" pitchFamily="34" charset="0"/>
              </a:rPr>
              <a:t>​</a:t>
            </a:r>
          </a:p>
        </p:txBody>
      </p:sp>
      <p:sp>
        <p:nvSpPr>
          <p:cNvPr id="10" name="Text Placeholder 5">
            <a:extLst>
              <a:ext uri="{FF2B5EF4-FFF2-40B4-BE49-F238E27FC236}">
                <a16:creationId xmlns:a16="http://schemas.microsoft.com/office/drawing/2014/main" id="{F7777D86-A38B-4B50-8E9F-EF344A2A3529}"/>
              </a:ext>
            </a:extLst>
          </p:cNvPr>
          <p:cNvSpPr txBox="1">
            <a:spLocks/>
          </p:cNvSpPr>
          <p:nvPr/>
        </p:nvSpPr>
        <p:spPr>
          <a:xfrm>
            <a:off x="5758226" y="2232091"/>
            <a:ext cx="5782444" cy="22725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latin typeface="Segoe UI Semilight" panose="020B0402040204020203" pitchFamily="34" charset="0"/>
                <a:cs typeface="Segoe UI Semilight" panose="020B0402040204020203" pitchFamily="34" charset="0"/>
              </a:rPr>
              <a:t>Create indexed view with hash distribution on </a:t>
            </a:r>
            <a:r>
              <a:rPr lang="en-US" sz="1428" err="1">
                <a:latin typeface="Segoe UI Semilight" panose="020B0402040204020203" pitchFamily="34" charset="0"/>
                <a:cs typeface="Segoe UI Semilight" panose="020B0402040204020203" pitchFamily="34" charset="0"/>
              </a:rPr>
              <a:t>customer_id</a:t>
            </a:r>
            <a:r>
              <a:rPr lang="en-US" sz="1428">
                <a:latin typeface="Segoe UI Semilight" panose="020B0402040204020203" pitchFamily="34" charset="0"/>
                <a:cs typeface="Segoe UI Semilight" panose="020B0402040204020203" pitchFamily="34" charset="0"/>
              </a:rPr>
              <a:t> column</a:t>
            </a:r>
            <a:endParaRPr lang="en-US" sz="1632">
              <a:latin typeface="Segoe UI Semilight" panose="020B0402040204020203" pitchFamily="34" charset="0"/>
              <a:cs typeface="Segoe UI Semilight" panose="020B0402040204020203" pitchFamily="34" charset="0"/>
            </a:endParaRPr>
          </a:p>
        </p:txBody>
      </p:sp>
      <p:sp>
        <p:nvSpPr>
          <p:cNvPr id="11" name="Rectangle 10">
            <a:extLst>
              <a:ext uri="{FF2B5EF4-FFF2-40B4-BE49-F238E27FC236}">
                <a16:creationId xmlns:a16="http://schemas.microsoft.com/office/drawing/2014/main" id="{7CF71836-4050-4DA1-98A5-55DEA72B1221}"/>
              </a:ext>
            </a:extLst>
          </p:cNvPr>
          <p:cNvSpPr/>
          <p:nvPr/>
        </p:nvSpPr>
        <p:spPr>
          <a:xfrm>
            <a:off x="435794" y="2460354"/>
            <a:ext cx="4980380" cy="4321145"/>
          </a:xfrm>
          <a:prstGeom prst="rect">
            <a:avLst/>
          </a:prstGeom>
          <a:ln>
            <a:solidFill>
              <a:schemeClr val="bg1">
                <a:lumMod val="85000"/>
              </a:schemeClr>
            </a:solidFill>
          </a:ln>
        </p:spPr>
        <p:txBody>
          <a:bodyPr wrap="square">
            <a:spAutoFit/>
          </a:bodyPr>
          <a:lstStyle/>
          <a:p>
            <a:pPr defTabSz="932597" fontAlgn="base">
              <a:defRPr/>
            </a:pPr>
            <a:r>
              <a:rPr lang="en-US" sz="1224" kern="0" dirty="0">
                <a:solidFill>
                  <a:srgbClr val="008000"/>
                </a:solidFill>
                <a:latin typeface="Calibri" panose="020F0502020204030204" pitchFamily="34" charset="0"/>
                <a:cs typeface="Calibri" panose="020F0502020204030204" pitchFamily="34" charset="0"/>
              </a:rPr>
              <a:t>-- Get year total sales per customer</a:t>
            </a:r>
            <a:endParaRPr lang="en-US" sz="1224" kern="0" dirty="0">
              <a:solidFill>
                <a:srgbClr val="000000"/>
              </a:solidFill>
              <a:latin typeface="Calibri" panose="020F0502020204030204" pitchFamily="34" charset="0"/>
              <a:cs typeface="Calibri" panose="020F0502020204030204" pitchFamily="34" charset="0"/>
            </a:endParaRPr>
          </a:p>
          <a:p>
            <a:pPr defTabSz="932597" fontAlgn="base">
              <a:defRPr/>
            </a:pP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0000FF"/>
                </a:solidFill>
                <a:latin typeface="Calibri" panose="020F0502020204030204" pitchFamily="34" charset="0"/>
                <a:cs typeface="Calibri" panose="020F0502020204030204" pitchFamily="34" charset="0"/>
              </a:rPr>
              <a:t>WITH </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AS</a:t>
            </a:r>
          </a:p>
          <a:p>
            <a:pPr marL="466298" lvl="1" defTabSz="932597" fontAlgn="base">
              <a:defRPr/>
            </a:pPr>
            <a:r>
              <a:rPr lang="en-US" sz="1224" dirty="0">
                <a:solidFill>
                  <a:srgbClr val="0000FF"/>
                </a:solidFill>
                <a:latin typeface="Calibri" panose="020F0502020204030204" pitchFamily="34" charset="0"/>
                <a:cs typeface="Calibri" panose="020F0502020204030204" pitchFamily="34" charset="0"/>
              </a:rPr>
              <a:t>SELECT </a:t>
            </a:r>
            <a:r>
              <a:rPr lang="en-US" sz="1224" dirty="0" err="1">
                <a:solidFill>
                  <a:srgbClr val="000000"/>
                </a:solidFill>
                <a:latin typeface="Calibri" panose="020F0502020204030204" pitchFamily="34" charset="0"/>
                <a:cs typeface="Calibri" panose="020F0502020204030204" pitchFamily="34" charset="0"/>
              </a:rPr>
              <a:t>customer_id</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first_name</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last_name</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birth_country</a:t>
            </a:r>
            <a:r>
              <a:rPr lang="en-US" sz="1224" dirty="0">
                <a:solidFill>
                  <a:srgbClr val="000000"/>
                </a:solidFill>
                <a:latin typeface="Calibri" panose="020F0502020204030204" pitchFamily="34" charset="0"/>
                <a:cs typeface="Calibri" panose="020F0502020204030204" pitchFamily="34" charset="0"/>
              </a:rPr>
              <a:t>, </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login,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email_address</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d_year</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SUM</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0000FF"/>
                </a:solidFill>
                <a:latin typeface="Calibri" panose="020F0502020204030204" pitchFamily="34" charset="0"/>
                <a:cs typeface="Calibri" panose="020F0502020204030204" pitchFamily="34" charset="0"/>
              </a:rPr>
              <a:t>ISNULL</a:t>
            </a:r>
            <a:r>
              <a:rPr lang="en-US" sz="1224" dirty="0">
                <a:solidFill>
                  <a:srgbClr val="00000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list_price</a:t>
            </a:r>
            <a:r>
              <a:rPr lang="en-US" sz="1224" dirty="0">
                <a:solidFill>
                  <a:srgbClr val="000000"/>
                </a:solidFill>
                <a:latin typeface="Calibri" panose="020F0502020204030204" pitchFamily="34" charset="0"/>
                <a:cs typeface="Calibri" panose="020F0502020204030204" pitchFamily="34" charset="0"/>
              </a:rPr>
              <a:t> – </a:t>
            </a:r>
            <a:r>
              <a:rPr lang="en-US" sz="1224" dirty="0" err="1">
                <a:solidFill>
                  <a:srgbClr val="000000"/>
                </a:solidFill>
                <a:latin typeface="Calibri" panose="020F0502020204030204" pitchFamily="34" charset="0"/>
                <a:cs typeface="Calibri" panose="020F0502020204030204" pitchFamily="34" charset="0"/>
              </a:rPr>
              <a:t>wholesale_cost</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a:t>
            </a:r>
            <a:br>
              <a:rPr lang="en-US" sz="1224" dirty="0">
                <a:solidFill>
                  <a:srgbClr val="808080"/>
                </a:solidFill>
                <a:latin typeface="Calibri" panose="020F0502020204030204" pitchFamily="34" charset="0"/>
                <a:cs typeface="Calibri" panose="020F0502020204030204" pitchFamily="34" charset="0"/>
              </a:rPr>
            </a:b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discount_amt</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sales_price</a:t>
            </a:r>
            <a:r>
              <a:rPr lang="en-US" sz="1224" dirty="0">
                <a:solidFill>
                  <a:srgbClr val="808080"/>
                </a:solidFill>
                <a:latin typeface="Calibri" panose="020F0502020204030204" pitchFamily="34" charset="0"/>
                <a:cs typeface="Calibri" panose="020F0502020204030204" pitchFamily="34" charset="0"/>
              </a:rPr>
              <a:t>, </a:t>
            </a:r>
            <a:r>
              <a:rPr lang="en-US" sz="1224" dirty="0">
                <a:solidFill>
                  <a:srgbClr val="000000"/>
                </a:solidFill>
                <a:latin typeface="Calibri" panose="020F0502020204030204" pitchFamily="34" charset="0"/>
                <a:cs typeface="Calibri" panose="020F0502020204030204" pitchFamily="34" charset="0"/>
              </a:rPr>
              <a:t>0</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2</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FF"/>
                </a:solidFill>
                <a:latin typeface="Calibri" panose="020F0502020204030204" pitchFamily="34" charset="0"/>
                <a:cs typeface="Calibri" panose="020F0502020204030204" pitchFamily="34" charset="0"/>
              </a:rPr>
              <a:t>FROM</a:t>
            </a:r>
            <a:r>
              <a:rPr lang="en-US" sz="1224" dirty="0">
                <a:solidFill>
                  <a:srgbClr val="000000"/>
                </a:solidFill>
                <a:latin typeface="Calibri" panose="020F0502020204030204" pitchFamily="34" charset="0"/>
                <a:cs typeface="Calibri" panose="020F0502020204030204" pitchFamily="34" charset="0"/>
              </a:rPr>
              <a:t>   customer </a:t>
            </a:r>
            <a:r>
              <a:rPr lang="en-US" sz="1224" dirty="0" err="1">
                <a:solidFill>
                  <a:srgbClr val="000000"/>
                </a:solidFill>
                <a:latin typeface="Calibri" panose="020F0502020204030204" pitchFamily="34" charset="0"/>
                <a:cs typeface="Calibri" panose="020F0502020204030204" pitchFamily="34" charset="0"/>
              </a:rPr>
              <a:t>cust</a:t>
            </a:r>
            <a:endParaRPr lang="en-US" sz="1224" dirty="0">
              <a:solidFill>
                <a:srgbClr val="000000"/>
              </a:solidFill>
              <a:latin typeface="Calibri" panose="020F0502020204030204" pitchFamily="34" charset="0"/>
              <a:cs typeface="Calibri" panose="020F0502020204030204" pitchFamily="34" charset="0"/>
            </a:endParaRP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JOIN   </a:t>
            </a:r>
            <a:r>
              <a:rPr lang="en-US" sz="1224" dirty="0" err="1">
                <a:solidFill>
                  <a:srgbClr val="000000"/>
                </a:solidFill>
                <a:latin typeface="Calibri" panose="020F0502020204030204" pitchFamily="34" charset="0"/>
                <a:cs typeface="Calibri" panose="020F0502020204030204" pitchFamily="34" charset="0"/>
              </a:rPr>
              <a:t>catalog_sales</a:t>
            </a:r>
            <a:r>
              <a:rPr lang="en-US" sz="1224" dirty="0">
                <a:solidFill>
                  <a:srgbClr val="000000"/>
                </a:solidFill>
                <a:latin typeface="Calibri" panose="020F0502020204030204" pitchFamily="34" charset="0"/>
                <a:cs typeface="Calibri" panose="020F0502020204030204" pitchFamily="34" charset="0"/>
              </a:rPr>
              <a:t> sales ON cust.sk = sales.sk</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JOIN   </a:t>
            </a:r>
            <a:r>
              <a:rPr lang="en-US" sz="1224" dirty="0" err="1">
                <a:solidFill>
                  <a:srgbClr val="000000"/>
                </a:solidFill>
                <a:latin typeface="Calibri" panose="020F0502020204030204" pitchFamily="34" charset="0"/>
                <a:cs typeface="Calibri" panose="020F0502020204030204" pitchFamily="34" charset="0"/>
              </a:rPr>
              <a:t>date_dim</a:t>
            </a:r>
            <a:r>
              <a:rPr lang="en-US" sz="1224" dirty="0">
                <a:solidFill>
                  <a:srgbClr val="000000"/>
                </a:solidFill>
                <a:latin typeface="Calibri" panose="020F0502020204030204" pitchFamily="34" charset="0"/>
                <a:cs typeface="Calibri" panose="020F0502020204030204" pitchFamily="34" charset="0"/>
              </a:rPr>
              <a:t> ON </a:t>
            </a:r>
            <a:r>
              <a:rPr lang="en-US" sz="1224" dirty="0" err="1">
                <a:solidFill>
                  <a:srgbClr val="000000"/>
                </a:solidFill>
                <a:latin typeface="Calibri" panose="020F0502020204030204" pitchFamily="34" charset="0"/>
                <a:cs typeface="Calibri" panose="020F0502020204030204" pitchFamily="34" charset="0"/>
              </a:rPr>
              <a:t>sales.sold_date</a:t>
            </a:r>
            <a:r>
              <a:rPr lang="en-US" sz="1224" dirty="0">
                <a:solidFill>
                  <a:srgbClr val="000000"/>
                </a:solidFill>
                <a:latin typeface="Calibri" panose="020F0502020204030204" pitchFamily="34" charset="0"/>
                <a:cs typeface="Calibri" panose="020F0502020204030204" pitchFamily="34" charset="0"/>
              </a:rPr>
              <a:t> = </a:t>
            </a:r>
            <a:r>
              <a:rPr lang="en-US" sz="1224" dirty="0" err="1">
                <a:solidFill>
                  <a:srgbClr val="000000"/>
                </a:solidFill>
                <a:latin typeface="Calibri" panose="020F0502020204030204" pitchFamily="34" charset="0"/>
                <a:cs typeface="Calibri" panose="020F0502020204030204" pitchFamily="34" charset="0"/>
              </a:rPr>
              <a:t>date_dim.date</a:t>
            </a:r>
            <a:endParaRPr lang="en-US" sz="1224" dirty="0">
              <a:solidFill>
                <a:srgbClr val="000000"/>
              </a:solidFill>
              <a:latin typeface="Calibri" panose="020F0502020204030204" pitchFamily="34" charset="0"/>
              <a:cs typeface="Calibri" panose="020F0502020204030204" pitchFamily="34" charset="0"/>
            </a:endParaRPr>
          </a:p>
          <a:p>
            <a:pPr marL="466298" lvl="1" defTabSz="932597" fontAlgn="base">
              <a:defRPr/>
            </a:pPr>
            <a:r>
              <a:rPr lang="en-US" sz="1224" dirty="0">
                <a:solidFill>
                  <a:srgbClr val="0000FF"/>
                </a:solidFill>
                <a:latin typeface="Calibri" panose="020F0502020204030204" pitchFamily="34" charset="0"/>
                <a:cs typeface="Calibri" panose="020F0502020204030204" pitchFamily="34" charset="0"/>
              </a:rPr>
              <a:t>GROUP</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BY</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customer_id</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first_name</a:t>
            </a:r>
            <a:r>
              <a:rPr lang="en-US" sz="1224" dirty="0">
                <a:solidFill>
                  <a:srgbClr val="000000"/>
                </a:solidFill>
                <a:latin typeface="Calibri" panose="020F0502020204030204" pitchFamily="34" charset="0"/>
                <a:cs typeface="Calibri" panose="020F0502020204030204" pitchFamily="34" charset="0"/>
              </a:rPr>
              <a:t>​,</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last_name</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birth_country</a:t>
            </a:r>
            <a:r>
              <a:rPr lang="en-US" sz="1224" dirty="0">
                <a:solidFill>
                  <a:srgbClr val="000000"/>
                </a:solidFill>
                <a:latin typeface="Calibri" panose="020F0502020204030204" pitchFamily="34" charset="0"/>
                <a:cs typeface="Calibri" panose="020F0502020204030204" pitchFamily="34" charset="0"/>
              </a:rPr>
              <a:t>​, </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login​</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email_address</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d_year</a:t>
            </a:r>
            <a:r>
              <a:rPr lang="en-US" sz="1224" dirty="0">
                <a:solidFill>
                  <a:srgbClr val="000000"/>
                </a:solidFill>
                <a:latin typeface="Calibri" panose="020F0502020204030204" pitchFamily="34" charset="0"/>
                <a:cs typeface="Calibri" panose="020F0502020204030204" pitchFamily="34" charset="0"/>
              </a:rPr>
              <a:t>​</a:t>
            </a:r>
          </a:p>
          <a:p>
            <a:pPr defTabSz="932597" fontAlgn="base">
              <a:defRPr/>
            </a:pPr>
            <a:r>
              <a:rPr lang="en-US" sz="1224" dirty="0">
                <a:solidFill>
                  <a:srgbClr val="000000"/>
                </a:solidFill>
                <a:latin typeface="Calibri" panose="020F0502020204030204" pitchFamily="34" charset="0"/>
                <a:cs typeface="Calibri" panose="020F0502020204030204" pitchFamily="34" charset="0"/>
              </a:rPr>
              <a:t>)</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SELECT TOP </a:t>
            </a:r>
            <a:r>
              <a:rPr lang="en-US" sz="1224" dirty="0">
                <a:solidFill>
                  <a:srgbClr val="000000"/>
                </a:solidFill>
                <a:latin typeface="Calibri" panose="020F0502020204030204" pitchFamily="34" charset="0"/>
                <a:cs typeface="Calibri" panose="020F0502020204030204" pitchFamily="34" charset="0"/>
              </a:rPr>
              <a:t>100 …</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FROM</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 …</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WHERE</a:t>
            </a:r>
            <a:r>
              <a:rPr lang="en-US" sz="1224" dirty="0">
                <a:solidFill>
                  <a:srgbClr val="000000"/>
                </a:solidFill>
                <a:latin typeface="Calibri" panose="020F0502020204030204" pitchFamily="34" charset="0"/>
                <a:cs typeface="Calibri" panose="020F0502020204030204" pitchFamily="34" charset="0"/>
              </a:rPr>
              <a:t>  …</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ORDER</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BY</a:t>
            </a:r>
            <a:r>
              <a:rPr lang="en-US" sz="1224" dirty="0">
                <a:solidFill>
                  <a:srgbClr val="000000"/>
                </a:solidFill>
                <a:latin typeface="Calibri" panose="020F0502020204030204" pitchFamily="34" charset="0"/>
                <a:cs typeface="Calibri" panose="020F0502020204030204" pitchFamily="34" charset="0"/>
              </a:rPr>
              <a:t> …</a:t>
            </a:r>
          </a:p>
        </p:txBody>
      </p:sp>
      <p:sp>
        <p:nvSpPr>
          <p:cNvPr id="12" name="Text Placeholder 5">
            <a:extLst>
              <a:ext uri="{FF2B5EF4-FFF2-40B4-BE49-F238E27FC236}">
                <a16:creationId xmlns:a16="http://schemas.microsoft.com/office/drawing/2014/main" id="{CA72EF15-B46E-4FE9-906E-1D0BFD94E5C0}"/>
              </a:ext>
            </a:extLst>
          </p:cNvPr>
          <p:cNvSpPr txBox="1">
            <a:spLocks/>
          </p:cNvSpPr>
          <p:nvPr/>
        </p:nvSpPr>
        <p:spPr>
          <a:xfrm>
            <a:off x="435793" y="2234820"/>
            <a:ext cx="4980381" cy="22725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latin typeface="Segoe UI Semilight" panose="020B0402040204020203" pitchFamily="34" charset="0"/>
                <a:cs typeface="Segoe UI Semilight" panose="020B0402040204020203" pitchFamily="34" charset="0"/>
              </a:rPr>
              <a:t>Original query – get year total sales per customer</a:t>
            </a:r>
            <a:endParaRPr lang="en-US" sz="1632">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222412491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35794" y="1079482"/>
            <a:ext cx="10571750" cy="541484"/>
          </a:xfrm>
        </p:spPr>
        <p:txBody>
          <a:bodyPr/>
          <a:lstStyle/>
          <a:p>
            <a:pPr>
              <a:spcBef>
                <a:spcPts val="612"/>
              </a:spcBef>
            </a:pPr>
            <a:r>
              <a:rPr lang="en-US" sz="1632" dirty="0">
                <a:latin typeface="+mn-lt"/>
              </a:rPr>
              <a:t>SQL pool query optimizer automatically leverages the indexed view to speed up the same query. Notice that the query does not need to reference the view directly</a:t>
            </a: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a:t>Indexed (materialized) views - example</a:t>
            </a:r>
          </a:p>
        </p:txBody>
      </p:sp>
      <p:pic>
        <p:nvPicPr>
          <p:cNvPr id="10" name="Picture 4">
            <a:extLst>
              <a:ext uri="{FF2B5EF4-FFF2-40B4-BE49-F238E27FC236}">
                <a16:creationId xmlns:a16="http://schemas.microsoft.com/office/drawing/2014/main" id="{8EC8EF7C-CC92-4A3E-8DA2-3C787F64DD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9400" y="2460353"/>
            <a:ext cx="6668761" cy="2586737"/>
          </a:xfrm>
          <a:prstGeom prst="rect">
            <a:avLst/>
          </a:prstGeom>
          <a:noFill/>
          <a:ln>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014DF70D-8F05-4535-8CDC-7A98F06DB660}"/>
              </a:ext>
            </a:extLst>
          </p:cNvPr>
          <p:cNvSpPr/>
          <p:nvPr/>
        </p:nvSpPr>
        <p:spPr>
          <a:xfrm>
            <a:off x="435794" y="2460354"/>
            <a:ext cx="4980380" cy="4321145"/>
          </a:xfrm>
          <a:prstGeom prst="rect">
            <a:avLst/>
          </a:prstGeom>
          <a:ln>
            <a:solidFill>
              <a:schemeClr val="bg1">
                <a:lumMod val="85000"/>
              </a:schemeClr>
            </a:solidFill>
          </a:ln>
        </p:spPr>
        <p:txBody>
          <a:bodyPr wrap="square">
            <a:spAutoFit/>
          </a:bodyPr>
          <a:lstStyle/>
          <a:p>
            <a:pPr defTabSz="932597" fontAlgn="base">
              <a:defRPr/>
            </a:pPr>
            <a:r>
              <a:rPr lang="en-US" sz="1224" kern="0" dirty="0">
                <a:solidFill>
                  <a:srgbClr val="008000"/>
                </a:solidFill>
                <a:latin typeface="Calibri" panose="020F0502020204030204" pitchFamily="34" charset="0"/>
                <a:cs typeface="Calibri" panose="020F0502020204030204" pitchFamily="34" charset="0"/>
              </a:rPr>
              <a:t>-- Get year total sales per customer</a:t>
            </a:r>
            <a:endParaRPr lang="en-US" sz="1224" kern="0" dirty="0">
              <a:solidFill>
                <a:srgbClr val="000000"/>
              </a:solidFill>
              <a:latin typeface="Calibri" panose="020F0502020204030204" pitchFamily="34" charset="0"/>
              <a:cs typeface="Calibri" panose="020F0502020204030204" pitchFamily="34" charset="0"/>
            </a:endParaRPr>
          </a:p>
          <a:p>
            <a:pPr defTabSz="932597" fontAlgn="base">
              <a:defRPr/>
            </a:pP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0000FF"/>
                </a:solidFill>
                <a:latin typeface="Calibri" panose="020F0502020204030204" pitchFamily="34" charset="0"/>
                <a:cs typeface="Calibri" panose="020F0502020204030204" pitchFamily="34" charset="0"/>
              </a:rPr>
              <a:t>WITH </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AS</a:t>
            </a:r>
          </a:p>
          <a:p>
            <a:pPr marL="466298" lvl="1" defTabSz="932597" fontAlgn="base">
              <a:defRPr/>
            </a:pPr>
            <a:r>
              <a:rPr lang="en-US" sz="1224" dirty="0">
                <a:solidFill>
                  <a:srgbClr val="0000FF"/>
                </a:solidFill>
                <a:latin typeface="Calibri" panose="020F0502020204030204" pitchFamily="34" charset="0"/>
                <a:cs typeface="Calibri" panose="020F0502020204030204" pitchFamily="34" charset="0"/>
              </a:rPr>
              <a:t>SELECT </a:t>
            </a:r>
            <a:r>
              <a:rPr lang="en-US" sz="1224" dirty="0" err="1">
                <a:solidFill>
                  <a:srgbClr val="000000"/>
                </a:solidFill>
                <a:latin typeface="Calibri" panose="020F0502020204030204" pitchFamily="34" charset="0"/>
                <a:cs typeface="Calibri" panose="020F0502020204030204" pitchFamily="34" charset="0"/>
              </a:rPr>
              <a:t>customer_id</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first_name</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last_name</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birth_country</a:t>
            </a:r>
            <a:r>
              <a:rPr lang="en-US" sz="1224" dirty="0">
                <a:solidFill>
                  <a:srgbClr val="000000"/>
                </a:solidFill>
                <a:latin typeface="Calibri" panose="020F0502020204030204" pitchFamily="34" charset="0"/>
                <a:cs typeface="Calibri" panose="020F0502020204030204" pitchFamily="34" charset="0"/>
              </a:rPr>
              <a:t>, </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login,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email_address</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d_year</a:t>
            </a:r>
            <a:r>
              <a:rPr lang="en-US" sz="1224" dirty="0">
                <a:solidFill>
                  <a:srgbClr val="000000"/>
                </a:solidFill>
                <a:latin typeface="Calibri" panose="020F0502020204030204" pitchFamily="34" charset="0"/>
                <a:cs typeface="Calibri" panose="020F0502020204030204" pitchFamily="34" charset="0"/>
              </a:rPr>
              <a:t>, </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SUM</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0000FF"/>
                </a:solidFill>
                <a:latin typeface="Calibri" panose="020F0502020204030204" pitchFamily="34" charset="0"/>
                <a:cs typeface="Calibri" panose="020F0502020204030204" pitchFamily="34" charset="0"/>
              </a:rPr>
              <a:t>ISNULL</a:t>
            </a:r>
            <a:r>
              <a:rPr lang="en-US" sz="1224" dirty="0">
                <a:solidFill>
                  <a:srgbClr val="00000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list_price</a:t>
            </a:r>
            <a:r>
              <a:rPr lang="en-US" sz="1224" dirty="0">
                <a:solidFill>
                  <a:srgbClr val="000000"/>
                </a:solidFill>
                <a:latin typeface="Calibri" panose="020F0502020204030204" pitchFamily="34" charset="0"/>
                <a:cs typeface="Calibri" panose="020F0502020204030204" pitchFamily="34" charset="0"/>
              </a:rPr>
              <a:t> – </a:t>
            </a:r>
            <a:r>
              <a:rPr lang="en-US" sz="1224" dirty="0" err="1">
                <a:solidFill>
                  <a:srgbClr val="000000"/>
                </a:solidFill>
                <a:latin typeface="Calibri" panose="020F0502020204030204" pitchFamily="34" charset="0"/>
                <a:cs typeface="Calibri" panose="020F0502020204030204" pitchFamily="34" charset="0"/>
              </a:rPr>
              <a:t>wholesale_cost</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a:t>
            </a:r>
            <a:br>
              <a:rPr lang="en-US" sz="1224" dirty="0">
                <a:solidFill>
                  <a:srgbClr val="808080"/>
                </a:solidFill>
                <a:latin typeface="Calibri" panose="020F0502020204030204" pitchFamily="34" charset="0"/>
                <a:cs typeface="Calibri" panose="020F0502020204030204" pitchFamily="34" charset="0"/>
              </a:rPr>
            </a:b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discount_amt</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sales_price</a:t>
            </a:r>
            <a:r>
              <a:rPr lang="en-US" sz="1224" dirty="0">
                <a:solidFill>
                  <a:srgbClr val="808080"/>
                </a:solidFill>
                <a:latin typeface="Calibri" panose="020F0502020204030204" pitchFamily="34" charset="0"/>
                <a:cs typeface="Calibri" panose="020F0502020204030204" pitchFamily="34" charset="0"/>
              </a:rPr>
              <a:t>, </a:t>
            </a:r>
            <a:r>
              <a:rPr lang="en-US" sz="1224" dirty="0">
                <a:solidFill>
                  <a:srgbClr val="000000"/>
                </a:solidFill>
                <a:latin typeface="Calibri" panose="020F0502020204030204" pitchFamily="34" charset="0"/>
                <a:cs typeface="Calibri" panose="020F0502020204030204" pitchFamily="34" charset="0"/>
              </a:rPr>
              <a:t>0</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2</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a:t>
            </a:r>
          </a:p>
          <a:p>
            <a:pPr marL="466298" lvl="1" defTabSz="932597" fontAlgn="base">
              <a:defRPr/>
            </a:pPr>
            <a:r>
              <a:rPr lang="en-US" sz="1224" dirty="0">
                <a:solidFill>
                  <a:srgbClr val="0000FF"/>
                </a:solidFill>
                <a:latin typeface="Calibri" panose="020F0502020204030204" pitchFamily="34" charset="0"/>
                <a:cs typeface="Calibri" panose="020F0502020204030204" pitchFamily="34" charset="0"/>
              </a:rPr>
              <a:t>FROM</a:t>
            </a:r>
            <a:r>
              <a:rPr lang="en-US" sz="1224" dirty="0">
                <a:solidFill>
                  <a:srgbClr val="000000"/>
                </a:solidFill>
                <a:latin typeface="Calibri" panose="020F0502020204030204" pitchFamily="34" charset="0"/>
                <a:cs typeface="Calibri" panose="020F0502020204030204" pitchFamily="34" charset="0"/>
              </a:rPr>
              <a:t>   customer </a:t>
            </a:r>
            <a:r>
              <a:rPr lang="en-US" sz="1224" dirty="0" err="1">
                <a:solidFill>
                  <a:srgbClr val="000000"/>
                </a:solidFill>
                <a:latin typeface="Calibri" panose="020F0502020204030204" pitchFamily="34" charset="0"/>
                <a:cs typeface="Calibri" panose="020F0502020204030204" pitchFamily="34" charset="0"/>
              </a:rPr>
              <a:t>cust</a:t>
            </a:r>
            <a:endParaRPr lang="en-US" sz="1224" dirty="0">
              <a:solidFill>
                <a:srgbClr val="000000"/>
              </a:solidFill>
              <a:latin typeface="Calibri" panose="020F0502020204030204" pitchFamily="34" charset="0"/>
              <a:cs typeface="Calibri" panose="020F0502020204030204" pitchFamily="34" charset="0"/>
            </a:endParaRP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JOIN   </a:t>
            </a:r>
            <a:r>
              <a:rPr lang="en-US" sz="1224" dirty="0" err="1">
                <a:solidFill>
                  <a:srgbClr val="000000"/>
                </a:solidFill>
                <a:latin typeface="Calibri" panose="020F0502020204030204" pitchFamily="34" charset="0"/>
                <a:cs typeface="Calibri" panose="020F0502020204030204" pitchFamily="34" charset="0"/>
              </a:rPr>
              <a:t>catalog_sales</a:t>
            </a:r>
            <a:r>
              <a:rPr lang="en-US" sz="1224" dirty="0">
                <a:solidFill>
                  <a:srgbClr val="000000"/>
                </a:solidFill>
                <a:latin typeface="Calibri" panose="020F0502020204030204" pitchFamily="34" charset="0"/>
                <a:cs typeface="Calibri" panose="020F0502020204030204" pitchFamily="34" charset="0"/>
              </a:rPr>
              <a:t> sales ON cust.sk = sales.sk</a:t>
            </a:r>
          </a:p>
          <a:p>
            <a:pPr marL="466298" lvl="1" defTabSz="932597" fontAlgn="base">
              <a:defRPr/>
            </a:pPr>
            <a:r>
              <a:rPr lang="en-US" sz="1224" dirty="0">
                <a:solidFill>
                  <a:srgbClr val="000000"/>
                </a:solidFill>
                <a:latin typeface="Calibri" panose="020F0502020204030204" pitchFamily="34" charset="0"/>
                <a:cs typeface="Calibri" panose="020F0502020204030204" pitchFamily="34" charset="0"/>
              </a:rPr>
              <a:t>JOIN   </a:t>
            </a:r>
            <a:r>
              <a:rPr lang="en-US" sz="1224" dirty="0" err="1">
                <a:solidFill>
                  <a:srgbClr val="000000"/>
                </a:solidFill>
                <a:latin typeface="Calibri" panose="020F0502020204030204" pitchFamily="34" charset="0"/>
                <a:cs typeface="Calibri" panose="020F0502020204030204" pitchFamily="34" charset="0"/>
              </a:rPr>
              <a:t>date_dim</a:t>
            </a:r>
            <a:r>
              <a:rPr lang="en-US" sz="1224" dirty="0">
                <a:solidFill>
                  <a:srgbClr val="000000"/>
                </a:solidFill>
                <a:latin typeface="Calibri" panose="020F0502020204030204" pitchFamily="34" charset="0"/>
                <a:cs typeface="Calibri" panose="020F0502020204030204" pitchFamily="34" charset="0"/>
              </a:rPr>
              <a:t> ON </a:t>
            </a:r>
            <a:r>
              <a:rPr lang="en-US" sz="1224" dirty="0" err="1">
                <a:solidFill>
                  <a:srgbClr val="000000"/>
                </a:solidFill>
                <a:latin typeface="Calibri" panose="020F0502020204030204" pitchFamily="34" charset="0"/>
                <a:cs typeface="Calibri" panose="020F0502020204030204" pitchFamily="34" charset="0"/>
              </a:rPr>
              <a:t>sales.sold_date</a:t>
            </a:r>
            <a:r>
              <a:rPr lang="en-US" sz="1224" dirty="0">
                <a:solidFill>
                  <a:srgbClr val="000000"/>
                </a:solidFill>
                <a:latin typeface="Calibri" panose="020F0502020204030204" pitchFamily="34" charset="0"/>
                <a:cs typeface="Calibri" panose="020F0502020204030204" pitchFamily="34" charset="0"/>
              </a:rPr>
              <a:t> = </a:t>
            </a:r>
            <a:r>
              <a:rPr lang="en-US" sz="1224" dirty="0" err="1">
                <a:solidFill>
                  <a:srgbClr val="000000"/>
                </a:solidFill>
                <a:latin typeface="Calibri" panose="020F0502020204030204" pitchFamily="34" charset="0"/>
                <a:cs typeface="Calibri" panose="020F0502020204030204" pitchFamily="34" charset="0"/>
              </a:rPr>
              <a:t>date_dim.date</a:t>
            </a:r>
            <a:endParaRPr lang="en-US" sz="1224" dirty="0">
              <a:solidFill>
                <a:srgbClr val="000000"/>
              </a:solidFill>
              <a:latin typeface="Calibri" panose="020F0502020204030204" pitchFamily="34" charset="0"/>
              <a:cs typeface="Calibri" panose="020F0502020204030204" pitchFamily="34" charset="0"/>
            </a:endParaRPr>
          </a:p>
          <a:p>
            <a:pPr marL="466298" lvl="1" defTabSz="932597" fontAlgn="base">
              <a:defRPr/>
            </a:pPr>
            <a:r>
              <a:rPr lang="en-US" sz="1224" dirty="0">
                <a:solidFill>
                  <a:srgbClr val="0000FF"/>
                </a:solidFill>
                <a:latin typeface="Calibri" panose="020F0502020204030204" pitchFamily="34" charset="0"/>
                <a:cs typeface="Calibri" panose="020F0502020204030204" pitchFamily="34" charset="0"/>
              </a:rPr>
              <a:t>GROUP</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BY</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customer_id</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first_name</a:t>
            </a:r>
            <a:r>
              <a:rPr lang="en-US" sz="1224" dirty="0">
                <a:solidFill>
                  <a:srgbClr val="000000"/>
                </a:solidFill>
                <a:latin typeface="Calibri" panose="020F0502020204030204" pitchFamily="34" charset="0"/>
                <a:cs typeface="Calibri" panose="020F0502020204030204" pitchFamily="34" charset="0"/>
              </a:rPr>
              <a:t>​,</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last_name</a:t>
            </a:r>
            <a:r>
              <a:rPr lang="en-US" sz="1224" dirty="0">
                <a:solidFill>
                  <a:srgbClr val="000000"/>
                </a:solidFill>
                <a:latin typeface="Calibri" panose="020F0502020204030204" pitchFamily="34" charset="0"/>
                <a:cs typeface="Calibri" panose="020F0502020204030204" pitchFamily="34" charset="0"/>
              </a:rPr>
              <a:t>​</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birth_country</a:t>
            </a:r>
            <a:r>
              <a:rPr lang="en-US" sz="1224" dirty="0">
                <a:solidFill>
                  <a:srgbClr val="000000"/>
                </a:solidFill>
                <a:latin typeface="Calibri" panose="020F0502020204030204" pitchFamily="34" charset="0"/>
                <a:cs typeface="Calibri" panose="020F0502020204030204" pitchFamily="34" charset="0"/>
              </a:rPr>
              <a:t>​, </a:t>
            </a:r>
            <a:br>
              <a:rPr lang="en-US" sz="1224" dirty="0">
                <a:solidFill>
                  <a:srgbClr val="000000"/>
                </a:solidFill>
                <a:latin typeface="Calibri" panose="020F0502020204030204" pitchFamily="34" charset="0"/>
                <a:cs typeface="Calibri" panose="020F0502020204030204" pitchFamily="34" charset="0"/>
              </a:rPr>
            </a:br>
            <a:r>
              <a:rPr lang="en-US" sz="1224" dirty="0">
                <a:solidFill>
                  <a:srgbClr val="000000"/>
                </a:solidFill>
                <a:latin typeface="Calibri" panose="020F0502020204030204" pitchFamily="34" charset="0"/>
                <a:cs typeface="Calibri" panose="020F0502020204030204" pitchFamily="34" charset="0"/>
              </a:rPr>
              <a:t>      login​</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email_address</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d_year</a:t>
            </a:r>
            <a:r>
              <a:rPr lang="en-US" sz="1224" dirty="0">
                <a:solidFill>
                  <a:srgbClr val="000000"/>
                </a:solidFill>
                <a:latin typeface="Calibri" panose="020F0502020204030204" pitchFamily="34" charset="0"/>
                <a:cs typeface="Calibri" panose="020F0502020204030204" pitchFamily="34" charset="0"/>
              </a:rPr>
              <a:t>​</a:t>
            </a:r>
          </a:p>
          <a:p>
            <a:pPr defTabSz="932597" fontAlgn="base">
              <a:defRPr/>
            </a:pPr>
            <a:r>
              <a:rPr lang="en-US" sz="1224" dirty="0">
                <a:solidFill>
                  <a:srgbClr val="000000"/>
                </a:solidFill>
                <a:latin typeface="Calibri" panose="020F0502020204030204" pitchFamily="34" charset="0"/>
                <a:cs typeface="Calibri" panose="020F0502020204030204" pitchFamily="34" charset="0"/>
              </a:rPr>
              <a:t>)</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SELECT TOP </a:t>
            </a:r>
            <a:r>
              <a:rPr lang="en-US" sz="1224" dirty="0">
                <a:solidFill>
                  <a:srgbClr val="000000"/>
                </a:solidFill>
                <a:latin typeface="Calibri" panose="020F0502020204030204" pitchFamily="34" charset="0"/>
                <a:cs typeface="Calibri" panose="020F0502020204030204" pitchFamily="34" charset="0"/>
              </a:rPr>
              <a:t>100 …</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FROM</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year_total</a:t>
            </a:r>
            <a:r>
              <a:rPr lang="en-US" sz="1224" dirty="0">
                <a:solidFill>
                  <a:srgbClr val="000000"/>
                </a:solidFill>
                <a:latin typeface="Calibri" panose="020F0502020204030204" pitchFamily="34" charset="0"/>
                <a:cs typeface="Calibri" panose="020F0502020204030204" pitchFamily="34" charset="0"/>
              </a:rPr>
              <a:t> …</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WHERE</a:t>
            </a:r>
            <a:r>
              <a:rPr lang="en-US" sz="1224" dirty="0">
                <a:solidFill>
                  <a:srgbClr val="000000"/>
                </a:solidFill>
                <a:latin typeface="Calibri" panose="020F0502020204030204" pitchFamily="34" charset="0"/>
                <a:cs typeface="Calibri" panose="020F0502020204030204" pitchFamily="34" charset="0"/>
              </a:rPr>
              <a:t>  …</a:t>
            </a:r>
          </a:p>
          <a:p>
            <a:pPr defTabSz="932597" fontAlgn="base">
              <a:defRPr/>
            </a:pPr>
            <a:r>
              <a:rPr lang="en-US" sz="1224" dirty="0">
                <a:solidFill>
                  <a:srgbClr val="0000FF"/>
                </a:solidFill>
                <a:latin typeface="Calibri" panose="020F0502020204030204" pitchFamily="34" charset="0"/>
                <a:cs typeface="Calibri" panose="020F0502020204030204" pitchFamily="34" charset="0"/>
              </a:rPr>
              <a:t>ORDER</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BY</a:t>
            </a:r>
            <a:r>
              <a:rPr lang="en-US" sz="1224" dirty="0">
                <a:solidFill>
                  <a:srgbClr val="000000"/>
                </a:solidFill>
                <a:latin typeface="Calibri" panose="020F0502020204030204" pitchFamily="34" charset="0"/>
                <a:cs typeface="Calibri" panose="020F0502020204030204" pitchFamily="34" charset="0"/>
              </a:rPr>
              <a:t> …</a:t>
            </a:r>
          </a:p>
        </p:txBody>
      </p:sp>
      <p:sp>
        <p:nvSpPr>
          <p:cNvPr id="12" name="Text Placeholder 5">
            <a:extLst>
              <a:ext uri="{FF2B5EF4-FFF2-40B4-BE49-F238E27FC236}">
                <a16:creationId xmlns:a16="http://schemas.microsoft.com/office/drawing/2014/main" id="{C704811B-02BE-491A-B4B8-0FAF6DE6FA7A}"/>
              </a:ext>
            </a:extLst>
          </p:cNvPr>
          <p:cNvSpPr txBox="1">
            <a:spLocks/>
          </p:cNvSpPr>
          <p:nvPr/>
        </p:nvSpPr>
        <p:spPr>
          <a:xfrm>
            <a:off x="435793" y="2234820"/>
            <a:ext cx="4980381" cy="227254"/>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latin typeface="Segoe UI Semilight" panose="020B0402040204020203" pitchFamily="34" charset="0"/>
                <a:cs typeface="Segoe UI Semilight" panose="020B0402040204020203" pitchFamily="34" charset="0"/>
              </a:rPr>
              <a:t>Original query – no changes have been made to query</a:t>
            </a:r>
            <a:endParaRPr lang="en-US" sz="1632">
              <a:latin typeface="Segoe UI Semilight" panose="020B0402040204020203" pitchFamily="34" charset="0"/>
              <a:cs typeface="Segoe UI Semilight" panose="020B0402040204020203" pitchFamily="34" charset="0"/>
            </a:endParaRPr>
          </a:p>
        </p:txBody>
      </p:sp>
      <p:sp>
        <p:nvSpPr>
          <p:cNvPr id="15" name="Text Placeholder 5">
            <a:extLst>
              <a:ext uri="{FF2B5EF4-FFF2-40B4-BE49-F238E27FC236}">
                <a16:creationId xmlns:a16="http://schemas.microsoft.com/office/drawing/2014/main" id="{9650E43B-FADD-45E5-819F-1CEF26C809B4}"/>
              </a:ext>
            </a:extLst>
          </p:cNvPr>
          <p:cNvSpPr txBox="1">
            <a:spLocks/>
          </p:cNvSpPr>
          <p:nvPr/>
        </p:nvSpPr>
        <p:spPr>
          <a:xfrm>
            <a:off x="5679400" y="2002598"/>
            <a:ext cx="6668760" cy="473799"/>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428">
                <a:latin typeface="Segoe UI Semibold"/>
                <a:cs typeface="Segoe UI Semilight" panose="020B0402040204020203" pitchFamily="34" charset="0"/>
              </a:rPr>
              <a:t>Execution time</a:t>
            </a:r>
            <a:r>
              <a:rPr lang="en-US" sz="1428">
                <a:latin typeface="Segoe UI Semilight" panose="020B0402040204020203" pitchFamily="34" charset="0"/>
                <a:cs typeface="Segoe UI Semilight" panose="020B0402040204020203" pitchFamily="34" charset="0"/>
              </a:rPr>
              <a:t>: 6 seconds</a:t>
            </a:r>
            <a:br>
              <a:rPr lang="en-US" sz="1428">
                <a:latin typeface="Segoe UI Semilight" panose="020B0402040204020203" pitchFamily="34" charset="0"/>
                <a:cs typeface="Segoe UI Semilight" panose="020B0402040204020203" pitchFamily="34" charset="0"/>
              </a:rPr>
            </a:br>
            <a:r>
              <a:rPr lang="en-US" sz="1428">
                <a:latin typeface="Segoe UI Semilight" panose="020B0402040204020203" pitchFamily="34" charset="0"/>
                <a:cs typeface="Segoe UI Semilight" panose="020B0402040204020203" pitchFamily="34" charset="0"/>
              </a:rPr>
              <a:t>Optimizer leverages materialized view to reduce data shuffles and joins needed</a:t>
            </a:r>
            <a:endParaRPr lang="en-US" sz="1632">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428585314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42285C9-E362-4F0E-A8F5-62ECCF4DF0B3}"/>
              </a:ext>
            </a:extLst>
          </p:cNvPr>
          <p:cNvSpPr>
            <a:spLocks noGrp="1"/>
          </p:cNvSpPr>
          <p:nvPr>
            <p:ph type="body" sz="quarter" idx="10"/>
          </p:nvPr>
        </p:nvSpPr>
        <p:spPr>
          <a:xfrm>
            <a:off x="435795" y="1489276"/>
            <a:ext cx="5965691" cy="3475632"/>
          </a:xfrm>
        </p:spPr>
        <p:txBody>
          <a:bodyPr/>
          <a:lstStyle/>
          <a:p>
            <a:r>
              <a:rPr lang="en-US" dirty="0">
                <a:solidFill>
                  <a:srgbClr val="0073FF"/>
                </a:solidFill>
                <a:latin typeface="+mn-lt"/>
              </a:rPr>
              <a:t>EXPLAIN - </a:t>
            </a:r>
            <a:r>
              <a:rPr lang="en-US" dirty="0">
                <a:latin typeface="+mn-lt"/>
              </a:rPr>
              <a:t>provides query plan for SQL statement without running the statement; view estimated cost of the query operations.</a:t>
            </a:r>
          </a:p>
          <a:p>
            <a:endParaRPr lang="en-US" dirty="0">
              <a:solidFill>
                <a:srgbClr val="0073FF"/>
              </a:solidFill>
              <a:latin typeface="+mn-lt"/>
            </a:endParaRPr>
          </a:p>
          <a:p>
            <a:endParaRPr lang="en-US" dirty="0">
              <a:solidFill>
                <a:srgbClr val="0073FF"/>
              </a:solidFill>
              <a:latin typeface="+mn-lt"/>
            </a:endParaRPr>
          </a:p>
          <a:p>
            <a:r>
              <a:rPr lang="en-US" dirty="0">
                <a:solidFill>
                  <a:srgbClr val="0073FF"/>
                </a:solidFill>
                <a:latin typeface="+mn-lt"/>
              </a:rPr>
              <a:t>EXPLAIN WITH_RECOMMENDATIONS - </a:t>
            </a:r>
            <a:r>
              <a:rPr lang="en-US" dirty="0">
                <a:latin typeface="+mn-lt"/>
              </a:rPr>
              <a:t>provides query plan with recommendations to optimize the SQL statement performance.</a:t>
            </a:r>
            <a:endParaRPr lang="en-US" dirty="0"/>
          </a:p>
          <a:p>
            <a:endParaRPr lang="en-US" dirty="0"/>
          </a:p>
          <a:p>
            <a:endParaRPr lang="en-US" dirty="0"/>
          </a:p>
        </p:txBody>
      </p:sp>
      <p:sp>
        <p:nvSpPr>
          <p:cNvPr id="3" name="Title 2">
            <a:extLst>
              <a:ext uri="{FF2B5EF4-FFF2-40B4-BE49-F238E27FC236}">
                <a16:creationId xmlns:a16="http://schemas.microsoft.com/office/drawing/2014/main" id="{F0E7FC7C-6E5D-4EEB-90EE-A6E90DF0D88B}"/>
              </a:ext>
            </a:extLst>
          </p:cNvPr>
          <p:cNvSpPr>
            <a:spLocks noGrp="1"/>
          </p:cNvSpPr>
          <p:nvPr>
            <p:ph type="title"/>
          </p:nvPr>
        </p:nvSpPr>
        <p:spPr>
          <a:xfrm>
            <a:off x="439604" y="292231"/>
            <a:ext cx="11561710" cy="754061"/>
          </a:xfrm>
        </p:spPr>
        <p:txBody>
          <a:bodyPr/>
          <a:lstStyle/>
          <a:p>
            <a:r>
              <a:rPr lang="en-US" dirty="0"/>
              <a:t>Materialized views- Recommendations</a:t>
            </a:r>
          </a:p>
        </p:txBody>
      </p:sp>
      <p:sp>
        <p:nvSpPr>
          <p:cNvPr id="6" name="Rectangle 5">
            <a:extLst>
              <a:ext uri="{FF2B5EF4-FFF2-40B4-BE49-F238E27FC236}">
                <a16:creationId xmlns:a16="http://schemas.microsoft.com/office/drawing/2014/main" id="{63815BE3-AA1F-4AFA-9528-C6649AF92E17}"/>
              </a:ext>
            </a:extLst>
          </p:cNvPr>
          <p:cNvSpPr/>
          <p:nvPr/>
        </p:nvSpPr>
        <p:spPr>
          <a:xfrm>
            <a:off x="6401486" y="1489276"/>
            <a:ext cx="5599194" cy="2976199"/>
          </a:xfrm>
          <a:prstGeom prst="rect">
            <a:avLst/>
          </a:prstGeom>
          <a:ln>
            <a:solidFill>
              <a:schemeClr val="bg2">
                <a:lumMod val="50000"/>
              </a:schemeClr>
            </a:solidFill>
          </a:ln>
        </p:spPr>
        <p:txBody>
          <a:bodyPr wrap="square">
            <a:spAutoFit/>
          </a:bodyPr>
          <a:lstStyle/>
          <a:p>
            <a:pPr lvl="0">
              <a:defRPr/>
            </a:pPr>
            <a:r>
              <a:rPr lang="en-US" sz="1224" dirty="0">
                <a:solidFill>
                  <a:srgbClr val="0101FD"/>
                </a:solidFill>
                <a:latin typeface="Calibri" panose="020F0502020204030204" pitchFamily="34" charset="0"/>
                <a:cs typeface="Calibri" panose="020F0502020204030204" pitchFamily="34" charset="0"/>
              </a:rPr>
              <a:t>EXPLAIN</a:t>
            </a:r>
            <a:r>
              <a:rPr lang="en-US" sz="1224" dirty="0">
                <a:solidFill>
                  <a:srgbClr val="171717"/>
                </a:solidFill>
                <a:latin typeface="Calibri" panose="020F0502020204030204" pitchFamily="34" charset="0"/>
                <a:cs typeface="Calibri" panose="020F0502020204030204" pitchFamily="34" charset="0"/>
              </a:rPr>
              <a:t> WITH_RECOMMENDATIONS </a:t>
            </a:r>
          </a:p>
          <a:p>
            <a:pPr lvl="0">
              <a:defRPr/>
            </a:pPr>
            <a:r>
              <a:rPr lang="en-US" sz="1224" dirty="0">
                <a:solidFill>
                  <a:srgbClr val="0101FD"/>
                </a:solidFill>
                <a:latin typeface="Calibri" panose="020F0502020204030204" pitchFamily="34" charset="0"/>
                <a:cs typeface="Calibri" panose="020F0502020204030204" pitchFamily="34" charset="0"/>
              </a:rPr>
              <a:t>select</a:t>
            </a:r>
            <a:r>
              <a:rPr lang="en-US" sz="1224" dirty="0">
                <a:solidFill>
                  <a:srgbClr val="171717"/>
                </a:solidFill>
                <a:latin typeface="Calibri" panose="020F0502020204030204" pitchFamily="34" charset="0"/>
                <a:cs typeface="Calibri" panose="020F0502020204030204" pitchFamily="34" charset="0"/>
              </a:rPr>
              <a:t> </a:t>
            </a:r>
            <a:r>
              <a:rPr lang="en-US" sz="1224" dirty="0">
                <a:solidFill>
                  <a:srgbClr val="0101FD"/>
                </a:solidFill>
                <a:latin typeface="Calibri" panose="020F0502020204030204" pitchFamily="34" charset="0"/>
                <a:cs typeface="Calibri" panose="020F0502020204030204" pitchFamily="34" charset="0"/>
              </a:rPr>
              <a:t>count</a:t>
            </a:r>
            <a:r>
              <a:rPr lang="en-US" sz="1224" dirty="0">
                <a:solidFill>
                  <a:srgbClr val="171717"/>
                </a:solidFill>
                <a:latin typeface="Calibri" panose="020F0502020204030204" pitchFamily="34" charset="0"/>
                <a:cs typeface="Calibri" panose="020F0502020204030204" pitchFamily="34" charset="0"/>
              </a:rPr>
              <a:t>(*) </a:t>
            </a:r>
          </a:p>
          <a:p>
            <a:pPr lvl="0">
              <a:defRPr/>
            </a:pPr>
            <a:r>
              <a:rPr lang="en-US" sz="1224" dirty="0">
                <a:solidFill>
                  <a:srgbClr val="0101FD"/>
                </a:solidFill>
                <a:latin typeface="Calibri" panose="020F0502020204030204" pitchFamily="34" charset="0"/>
                <a:cs typeface="Calibri" panose="020F0502020204030204" pitchFamily="34" charset="0"/>
              </a:rPr>
              <a:t>from</a:t>
            </a:r>
            <a:r>
              <a:rPr lang="en-US" sz="1224" dirty="0">
                <a:solidFill>
                  <a:srgbClr val="171717"/>
                </a:solidFill>
                <a:latin typeface="Calibri" panose="020F0502020204030204" pitchFamily="34" charset="0"/>
                <a:cs typeface="Calibri" panose="020F0502020204030204" pitchFamily="34" charset="0"/>
              </a:rPr>
              <a:t> (</a:t>
            </a:r>
          </a:p>
          <a:p>
            <a:pPr lvl="1">
              <a:defRPr/>
            </a:pPr>
            <a:r>
              <a:rPr lang="en-US" sz="1224" dirty="0">
                <a:solidFill>
                  <a:srgbClr val="171717"/>
                </a:solidFill>
                <a:latin typeface="Calibri" panose="020F0502020204030204" pitchFamily="34" charset="0"/>
                <a:cs typeface="Calibri" panose="020F0502020204030204" pitchFamily="34" charset="0"/>
              </a:rPr>
              <a:t>(</a:t>
            </a:r>
            <a:r>
              <a:rPr lang="en-US" sz="1224" dirty="0">
                <a:solidFill>
                  <a:srgbClr val="0101FD"/>
                </a:solidFill>
                <a:latin typeface="Calibri" panose="020F0502020204030204" pitchFamily="34" charset="0"/>
                <a:cs typeface="Calibri" panose="020F0502020204030204" pitchFamily="34" charset="0"/>
              </a:rPr>
              <a:t>select</a:t>
            </a:r>
            <a:r>
              <a:rPr lang="en-US" sz="1224" dirty="0">
                <a:solidFill>
                  <a:srgbClr val="171717"/>
                </a:solidFill>
                <a:latin typeface="Calibri" panose="020F0502020204030204" pitchFamily="34" charset="0"/>
                <a:cs typeface="Calibri" panose="020F0502020204030204" pitchFamily="34" charset="0"/>
              </a:rPr>
              <a:t> </a:t>
            </a:r>
            <a:r>
              <a:rPr lang="en-US" sz="1224" dirty="0">
                <a:solidFill>
                  <a:srgbClr val="0101FD"/>
                </a:solidFill>
                <a:latin typeface="Calibri" panose="020F0502020204030204" pitchFamily="34" charset="0"/>
                <a:cs typeface="Calibri" panose="020F0502020204030204" pitchFamily="34" charset="0"/>
              </a:rPr>
              <a:t>distinct</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c_last_name</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c_first_name</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d_date</a:t>
            </a:r>
            <a:r>
              <a:rPr lang="en-US" sz="1224" dirty="0">
                <a:solidFill>
                  <a:srgbClr val="171717"/>
                </a:solidFill>
                <a:latin typeface="Calibri" panose="020F0502020204030204" pitchFamily="34" charset="0"/>
                <a:cs typeface="Calibri" panose="020F0502020204030204" pitchFamily="34" charset="0"/>
              </a:rPr>
              <a:t> </a:t>
            </a:r>
          </a:p>
          <a:p>
            <a:pPr lvl="1">
              <a:defRPr/>
            </a:pPr>
            <a:r>
              <a:rPr lang="en-US" sz="1224" dirty="0">
                <a:solidFill>
                  <a:srgbClr val="0101FD"/>
                </a:solidFill>
                <a:latin typeface="Calibri" panose="020F0502020204030204" pitchFamily="34" charset="0"/>
                <a:cs typeface="Calibri" panose="020F0502020204030204" pitchFamily="34" charset="0"/>
              </a:rPr>
              <a:t>from</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store_sales</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date_dim</a:t>
            </a:r>
            <a:r>
              <a:rPr lang="en-US" sz="1224" dirty="0">
                <a:solidFill>
                  <a:srgbClr val="171717"/>
                </a:solidFill>
                <a:latin typeface="Calibri" panose="020F0502020204030204" pitchFamily="34" charset="0"/>
                <a:cs typeface="Calibri" panose="020F0502020204030204" pitchFamily="34" charset="0"/>
              </a:rPr>
              <a:t>, customer </a:t>
            </a:r>
          </a:p>
          <a:p>
            <a:pPr lvl="1">
              <a:defRPr/>
            </a:pPr>
            <a:r>
              <a:rPr lang="en-US" sz="1224" dirty="0">
                <a:solidFill>
                  <a:srgbClr val="0101FD"/>
                </a:solidFill>
                <a:latin typeface="Calibri" panose="020F0502020204030204" pitchFamily="34" charset="0"/>
                <a:cs typeface="Calibri" panose="020F0502020204030204" pitchFamily="34" charset="0"/>
              </a:rPr>
              <a:t>where</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store_sales.ss_sold_date_sk</a:t>
            </a:r>
            <a:r>
              <a:rPr lang="en-US" sz="1224" dirty="0">
                <a:solidFill>
                  <a:srgbClr val="171717"/>
                </a:solidFill>
                <a:latin typeface="Calibri" panose="020F0502020204030204" pitchFamily="34" charset="0"/>
                <a:cs typeface="Calibri" panose="020F0502020204030204" pitchFamily="34" charset="0"/>
              </a:rPr>
              <a:t> = </a:t>
            </a:r>
            <a:r>
              <a:rPr lang="en-US" sz="1224" dirty="0" err="1">
                <a:solidFill>
                  <a:srgbClr val="171717"/>
                </a:solidFill>
                <a:latin typeface="Calibri" panose="020F0502020204030204" pitchFamily="34" charset="0"/>
                <a:cs typeface="Calibri" panose="020F0502020204030204" pitchFamily="34" charset="0"/>
              </a:rPr>
              <a:t>date_dim.d_date_sk</a:t>
            </a:r>
            <a:r>
              <a:rPr lang="en-US" sz="1224" dirty="0">
                <a:solidFill>
                  <a:srgbClr val="171717"/>
                </a:solidFill>
                <a:latin typeface="Calibri" panose="020F0502020204030204" pitchFamily="34" charset="0"/>
                <a:cs typeface="Calibri" panose="020F0502020204030204" pitchFamily="34" charset="0"/>
              </a:rPr>
              <a:t> </a:t>
            </a:r>
          </a:p>
          <a:p>
            <a:pPr lvl="1">
              <a:defRPr/>
            </a:pPr>
            <a:r>
              <a:rPr lang="en-US" sz="1224" dirty="0">
                <a:solidFill>
                  <a:srgbClr val="0101FD"/>
                </a:solidFill>
                <a:latin typeface="Calibri" panose="020F0502020204030204" pitchFamily="34" charset="0"/>
                <a:cs typeface="Calibri" panose="020F0502020204030204" pitchFamily="34" charset="0"/>
              </a:rPr>
              <a:t>and</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store_sales.ss_customer_sk</a:t>
            </a:r>
            <a:r>
              <a:rPr lang="en-US" sz="1224" dirty="0">
                <a:solidFill>
                  <a:srgbClr val="171717"/>
                </a:solidFill>
                <a:latin typeface="Calibri" panose="020F0502020204030204" pitchFamily="34" charset="0"/>
                <a:cs typeface="Calibri" panose="020F0502020204030204" pitchFamily="34" charset="0"/>
              </a:rPr>
              <a:t> = </a:t>
            </a:r>
            <a:r>
              <a:rPr lang="en-US" sz="1224" dirty="0" err="1">
                <a:solidFill>
                  <a:srgbClr val="171717"/>
                </a:solidFill>
                <a:latin typeface="Calibri" panose="020F0502020204030204" pitchFamily="34" charset="0"/>
                <a:cs typeface="Calibri" panose="020F0502020204030204" pitchFamily="34" charset="0"/>
              </a:rPr>
              <a:t>customer.c_customer_sk</a:t>
            </a:r>
            <a:r>
              <a:rPr lang="en-US" sz="1224" dirty="0">
                <a:solidFill>
                  <a:srgbClr val="171717"/>
                </a:solidFill>
                <a:latin typeface="Calibri" panose="020F0502020204030204" pitchFamily="34" charset="0"/>
                <a:cs typeface="Calibri" panose="020F0502020204030204" pitchFamily="34" charset="0"/>
              </a:rPr>
              <a:t> </a:t>
            </a:r>
          </a:p>
          <a:p>
            <a:pPr lvl="1">
              <a:defRPr/>
            </a:pPr>
            <a:r>
              <a:rPr lang="en-US" sz="1224" dirty="0">
                <a:solidFill>
                  <a:srgbClr val="0101FD"/>
                </a:solidFill>
                <a:latin typeface="Calibri" panose="020F0502020204030204" pitchFamily="34" charset="0"/>
                <a:cs typeface="Calibri" panose="020F0502020204030204" pitchFamily="34" charset="0"/>
              </a:rPr>
              <a:t>and</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d_month_seq</a:t>
            </a:r>
            <a:r>
              <a:rPr lang="en-US" sz="1224" dirty="0">
                <a:solidFill>
                  <a:srgbClr val="171717"/>
                </a:solidFill>
                <a:latin typeface="Calibri" panose="020F0502020204030204" pitchFamily="34" charset="0"/>
                <a:cs typeface="Calibri" panose="020F0502020204030204" pitchFamily="34" charset="0"/>
              </a:rPr>
              <a:t> </a:t>
            </a:r>
            <a:r>
              <a:rPr lang="en-US" sz="1224" dirty="0">
                <a:solidFill>
                  <a:srgbClr val="0101FD"/>
                </a:solidFill>
                <a:latin typeface="Calibri" panose="020F0502020204030204" pitchFamily="34" charset="0"/>
                <a:cs typeface="Calibri" panose="020F0502020204030204" pitchFamily="34" charset="0"/>
              </a:rPr>
              <a:t>between</a:t>
            </a:r>
            <a:r>
              <a:rPr lang="en-US" sz="1224" dirty="0">
                <a:solidFill>
                  <a:srgbClr val="171717"/>
                </a:solidFill>
                <a:latin typeface="Calibri" panose="020F0502020204030204" pitchFamily="34" charset="0"/>
                <a:cs typeface="Calibri" panose="020F0502020204030204" pitchFamily="34" charset="0"/>
              </a:rPr>
              <a:t> 1194 </a:t>
            </a:r>
            <a:r>
              <a:rPr lang="en-US" sz="1224" dirty="0">
                <a:solidFill>
                  <a:srgbClr val="0101FD"/>
                </a:solidFill>
                <a:latin typeface="Calibri" panose="020F0502020204030204" pitchFamily="34" charset="0"/>
                <a:cs typeface="Calibri" panose="020F0502020204030204" pitchFamily="34" charset="0"/>
              </a:rPr>
              <a:t>and</a:t>
            </a:r>
            <a:r>
              <a:rPr lang="en-US" sz="1224" dirty="0">
                <a:solidFill>
                  <a:srgbClr val="171717"/>
                </a:solidFill>
                <a:latin typeface="Calibri" panose="020F0502020204030204" pitchFamily="34" charset="0"/>
                <a:cs typeface="Calibri" panose="020F0502020204030204" pitchFamily="34" charset="0"/>
              </a:rPr>
              <a:t> 1194+11) </a:t>
            </a:r>
          </a:p>
          <a:p>
            <a:pPr lvl="0">
              <a:defRPr/>
            </a:pPr>
            <a:r>
              <a:rPr lang="en-US" sz="1224" dirty="0">
                <a:solidFill>
                  <a:srgbClr val="0101FD"/>
                </a:solidFill>
                <a:latin typeface="Calibri" panose="020F0502020204030204" pitchFamily="34" charset="0"/>
                <a:cs typeface="Calibri" panose="020F0502020204030204" pitchFamily="34" charset="0"/>
              </a:rPr>
              <a:t>except</a:t>
            </a:r>
            <a:r>
              <a:rPr lang="en-US" sz="1224" dirty="0">
                <a:solidFill>
                  <a:srgbClr val="171717"/>
                </a:solidFill>
                <a:latin typeface="Calibri" panose="020F0502020204030204" pitchFamily="34" charset="0"/>
                <a:cs typeface="Calibri" panose="020F0502020204030204" pitchFamily="34" charset="0"/>
              </a:rPr>
              <a:t> </a:t>
            </a:r>
          </a:p>
          <a:p>
            <a:pPr lvl="1">
              <a:defRPr/>
            </a:pPr>
            <a:r>
              <a:rPr lang="en-US" sz="1224" dirty="0">
                <a:solidFill>
                  <a:srgbClr val="171717"/>
                </a:solidFill>
                <a:latin typeface="Calibri" panose="020F0502020204030204" pitchFamily="34" charset="0"/>
                <a:cs typeface="Calibri" panose="020F0502020204030204" pitchFamily="34" charset="0"/>
              </a:rPr>
              <a:t>(</a:t>
            </a:r>
            <a:r>
              <a:rPr lang="en-US" sz="1224" dirty="0">
                <a:solidFill>
                  <a:srgbClr val="0101FD"/>
                </a:solidFill>
                <a:latin typeface="Calibri" panose="020F0502020204030204" pitchFamily="34" charset="0"/>
                <a:cs typeface="Calibri" panose="020F0502020204030204" pitchFamily="34" charset="0"/>
              </a:rPr>
              <a:t>select</a:t>
            </a:r>
            <a:r>
              <a:rPr lang="en-US" sz="1224" dirty="0">
                <a:solidFill>
                  <a:srgbClr val="171717"/>
                </a:solidFill>
                <a:latin typeface="Calibri" panose="020F0502020204030204" pitchFamily="34" charset="0"/>
                <a:cs typeface="Calibri" panose="020F0502020204030204" pitchFamily="34" charset="0"/>
              </a:rPr>
              <a:t> </a:t>
            </a:r>
            <a:r>
              <a:rPr lang="en-US" sz="1224" dirty="0">
                <a:solidFill>
                  <a:srgbClr val="0101FD"/>
                </a:solidFill>
                <a:latin typeface="Calibri" panose="020F0502020204030204" pitchFamily="34" charset="0"/>
                <a:cs typeface="Calibri" panose="020F0502020204030204" pitchFamily="34" charset="0"/>
              </a:rPr>
              <a:t>distinct</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c_last_name</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c_first_name</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d_date</a:t>
            </a:r>
            <a:r>
              <a:rPr lang="en-US" sz="1224" dirty="0">
                <a:solidFill>
                  <a:srgbClr val="171717"/>
                </a:solidFill>
                <a:latin typeface="Calibri" panose="020F0502020204030204" pitchFamily="34" charset="0"/>
                <a:cs typeface="Calibri" panose="020F0502020204030204" pitchFamily="34" charset="0"/>
              </a:rPr>
              <a:t> </a:t>
            </a:r>
          </a:p>
          <a:p>
            <a:pPr lvl="1">
              <a:defRPr/>
            </a:pPr>
            <a:r>
              <a:rPr lang="en-US" sz="1224" dirty="0">
                <a:solidFill>
                  <a:srgbClr val="0101FD"/>
                </a:solidFill>
                <a:latin typeface="Calibri" panose="020F0502020204030204" pitchFamily="34" charset="0"/>
                <a:cs typeface="Calibri" panose="020F0502020204030204" pitchFamily="34" charset="0"/>
              </a:rPr>
              <a:t>from</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catalog_sales</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date_dim</a:t>
            </a:r>
            <a:r>
              <a:rPr lang="en-US" sz="1224" dirty="0">
                <a:solidFill>
                  <a:srgbClr val="171717"/>
                </a:solidFill>
                <a:latin typeface="Calibri" panose="020F0502020204030204" pitchFamily="34" charset="0"/>
                <a:cs typeface="Calibri" panose="020F0502020204030204" pitchFamily="34" charset="0"/>
              </a:rPr>
              <a:t>, customer </a:t>
            </a:r>
          </a:p>
          <a:p>
            <a:pPr lvl="1">
              <a:defRPr/>
            </a:pPr>
            <a:r>
              <a:rPr lang="en-US" sz="1224" dirty="0">
                <a:solidFill>
                  <a:srgbClr val="0101FD"/>
                </a:solidFill>
                <a:latin typeface="Calibri" panose="020F0502020204030204" pitchFamily="34" charset="0"/>
                <a:cs typeface="Calibri" panose="020F0502020204030204" pitchFamily="34" charset="0"/>
              </a:rPr>
              <a:t>where</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catalog_sales.cs_sold_date_sk</a:t>
            </a:r>
            <a:r>
              <a:rPr lang="en-US" sz="1224" dirty="0">
                <a:solidFill>
                  <a:srgbClr val="171717"/>
                </a:solidFill>
                <a:latin typeface="Calibri" panose="020F0502020204030204" pitchFamily="34" charset="0"/>
                <a:cs typeface="Calibri" panose="020F0502020204030204" pitchFamily="34" charset="0"/>
              </a:rPr>
              <a:t> = </a:t>
            </a:r>
            <a:r>
              <a:rPr lang="en-US" sz="1224" dirty="0" err="1">
                <a:solidFill>
                  <a:srgbClr val="171717"/>
                </a:solidFill>
                <a:latin typeface="Calibri" panose="020F0502020204030204" pitchFamily="34" charset="0"/>
                <a:cs typeface="Calibri" panose="020F0502020204030204" pitchFamily="34" charset="0"/>
              </a:rPr>
              <a:t>date_dim.d_date_sk</a:t>
            </a:r>
            <a:r>
              <a:rPr lang="en-US" sz="1224" dirty="0">
                <a:solidFill>
                  <a:srgbClr val="171717"/>
                </a:solidFill>
                <a:latin typeface="Calibri" panose="020F0502020204030204" pitchFamily="34" charset="0"/>
                <a:cs typeface="Calibri" panose="020F0502020204030204" pitchFamily="34" charset="0"/>
              </a:rPr>
              <a:t> </a:t>
            </a:r>
          </a:p>
          <a:p>
            <a:pPr lvl="1">
              <a:defRPr/>
            </a:pPr>
            <a:r>
              <a:rPr lang="en-US" sz="1224" dirty="0">
                <a:solidFill>
                  <a:srgbClr val="0101FD"/>
                </a:solidFill>
                <a:latin typeface="Calibri" panose="020F0502020204030204" pitchFamily="34" charset="0"/>
                <a:cs typeface="Calibri" panose="020F0502020204030204" pitchFamily="34" charset="0"/>
              </a:rPr>
              <a:t>and</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catalog_sales.cs_bill_customer_sk</a:t>
            </a:r>
            <a:r>
              <a:rPr lang="en-US" sz="1224" dirty="0">
                <a:solidFill>
                  <a:srgbClr val="171717"/>
                </a:solidFill>
                <a:latin typeface="Calibri" panose="020F0502020204030204" pitchFamily="34" charset="0"/>
                <a:cs typeface="Calibri" panose="020F0502020204030204" pitchFamily="34" charset="0"/>
              </a:rPr>
              <a:t> = </a:t>
            </a:r>
            <a:r>
              <a:rPr lang="en-US" sz="1224" dirty="0" err="1">
                <a:solidFill>
                  <a:srgbClr val="171717"/>
                </a:solidFill>
                <a:latin typeface="Calibri" panose="020F0502020204030204" pitchFamily="34" charset="0"/>
                <a:cs typeface="Calibri" panose="020F0502020204030204" pitchFamily="34" charset="0"/>
              </a:rPr>
              <a:t>customer.c_customer_sk</a:t>
            </a:r>
            <a:r>
              <a:rPr lang="en-US" sz="1224" dirty="0">
                <a:solidFill>
                  <a:srgbClr val="171717"/>
                </a:solidFill>
                <a:latin typeface="Calibri" panose="020F0502020204030204" pitchFamily="34" charset="0"/>
                <a:cs typeface="Calibri" panose="020F0502020204030204" pitchFamily="34" charset="0"/>
              </a:rPr>
              <a:t> </a:t>
            </a:r>
            <a:r>
              <a:rPr lang="en-US" sz="1224" dirty="0">
                <a:solidFill>
                  <a:srgbClr val="0101FD"/>
                </a:solidFill>
                <a:latin typeface="Calibri" panose="020F0502020204030204" pitchFamily="34" charset="0"/>
                <a:cs typeface="Calibri" panose="020F0502020204030204" pitchFamily="34" charset="0"/>
              </a:rPr>
              <a:t>and</a:t>
            </a: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d_month_seq</a:t>
            </a:r>
            <a:r>
              <a:rPr lang="en-US" sz="1224" dirty="0">
                <a:solidFill>
                  <a:srgbClr val="171717"/>
                </a:solidFill>
                <a:latin typeface="Calibri" panose="020F0502020204030204" pitchFamily="34" charset="0"/>
                <a:cs typeface="Calibri" panose="020F0502020204030204" pitchFamily="34" charset="0"/>
              </a:rPr>
              <a:t> </a:t>
            </a:r>
            <a:r>
              <a:rPr lang="en-US" sz="1224" dirty="0">
                <a:solidFill>
                  <a:srgbClr val="0101FD"/>
                </a:solidFill>
                <a:latin typeface="Calibri" panose="020F0502020204030204" pitchFamily="34" charset="0"/>
                <a:cs typeface="Calibri" panose="020F0502020204030204" pitchFamily="34" charset="0"/>
              </a:rPr>
              <a:t>between</a:t>
            </a:r>
            <a:r>
              <a:rPr lang="en-US" sz="1224" dirty="0">
                <a:solidFill>
                  <a:srgbClr val="171717"/>
                </a:solidFill>
                <a:latin typeface="Calibri" panose="020F0502020204030204" pitchFamily="34" charset="0"/>
                <a:cs typeface="Calibri" panose="020F0502020204030204" pitchFamily="34" charset="0"/>
              </a:rPr>
              <a:t> 1194 </a:t>
            </a:r>
            <a:r>
              <a:rPr lang="en-US" sz="1224" dirty="0">
                <a:solidFill>
                  <a:srgbClr val="0101FD"/>
                </a:solidFill>
                <a:latin typeface="Calibri" panose="020F0502020204030204" pitchFamily="34" charset="0"/>
                <a:cs typeface="Calibri" panose="020F0502020204030204" pitchFamily="34" charset="0"/>
              </a:rPr>
              <a:t>and</a:t>
            </a:r>
            <a:r>
              <a:rPr lang="en-US" sz="1224" dirty="0">
                <a:solidFill>
                  <a:srgbClr val="171717"/>
                </a:solidFill>
                <a:latin typeface="Calibri" panose="020F0502020204030204" pitchFamily="34" charset="0"/>
                <a:cs typeface="Calibri" panose="020F0502020204030204" pitchFamily="34" charset="0"/>
              </a:rPr>
              <a:t> 1194+11) </a:t>
            </a:r>
          </a:p>
          <a:p>
            <a:pPr lvl="0">
              <a:defRPr/>
            </a:pPr>
            <a:r>
              <a:rPr lang="en-US" sz="1224" dirty="0">
                <a:solidFill>
                  <a:srgbClr val="171717"/>
                </a:solidFill>
                <a:latin typeface="Calibri" panose="020F0502020204030204" pitchFamily="34" charset="0"/>
                <a:cs typeface="Calibri" panose="020F0502020204030204" pitchFamily="34" charset="0"/>
              </a:rPr>
              <a:t>) </a:t>
            </a:r>
            <a:r>
              <a:rPr lang="en-US" sz="1224" dirty="0" err="1">
                <a:solidFill>
                  <a:srgbClr val="171717"/>
                </a:solidFill>
                <a:latin typeface="Calibri" panose="020F0502020204030204" pitchFamily="34" charset="0"/>
                <a:cs typeface="Calibri" panose="020F0502020204030204" pitchFamily="34" charset="0"/>
              </a:rPr>
              <a:t>top_customers</a:t>
            </a:r>
            <a:endParaRPr lang="en-US" sz="3264"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4634449"/>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Materialized Views</a:t>
            </a:r>
          </a:p>
        </p:txBody>
      </p:sp>
      <p:sp>
        <p:nvSpPr>
          <p:cNvPr id="8" name="Text Placeholder 7">
            <a:extLst>
              <a:ext uri="{FF2B5EF4-FFF2-40B4-BE49-F238E27FC236}">
                <a16:creationId xmlns:a16="http://schemas.microsoft.com/office/drawing/2014/main" id="{17D355DE-D2C8-462B-962D-652F2A3CA014}"/>
              </a:ext>
            </a:extLst>
          </p:cNvPr>
          <p:cNvSpPr>
            <a:spLocks noGrp="1"/>
          </p:cNvSpPr>
          <p:nvPr>
            <p:ph type="body" sz="quarter" idx="10"/>
          </p:nvPr>
        </p:nvSpPr>
        <p:spPr>
          <a:xfrm>
            <a:off x="595915" y="1464074"/>
            <a:ext cx="11239464" cy="4355038"/>
          </a:xfrm>
        </p:spPr>
        <p:txBody>
          <a:bodyPr/>
          <a:lstStyle/>
          <a:p>
            <a:pPr marL="246102" marR="302446" indent="-233797" algn="just">
              <a:lnSpc>
                <a:spcPct val="80000"/>
              </a:lnSpc>
              <a:spcBef>
                <a:spcPts val="780"/>
              </a:spcBef>
              <a:buFont typeface="Arial"/>
              <a:buChar char="•"/>
              <a:tabLst>
                <a:tab pos="246750" algn="l"/>
              </a:tabLst>
            </a:pPr>
            <a:r>
              <a:rPr lang="en-US" spc="-25" dirty="0">
                <a:latin typeface="Calibri"/>
                <a:cs typeface="Calibri"/>
              </a:rPr>
              <a:t>Indexed </a:t>
            </a:r>
            <a:r>
              <a:rPr lang="en-US" spc="-15" dirty="0">
                <a:latin typeface="Calibri"/>
                <a:cs typeface="Calibri"/>
              </a:rPr>
              <a:t>views </a:t>
            </a:r>
            <a:r>
              <a:rPr lang="en-US" spc="-10" dirty="0">
                <a:latin typeface="Calibri"/>
                <a:cs typeface="Calibri"/>
              </a:rPr>
              <a:t>cache </a:t>
            </a:r>
            <a:r>
              <a:rPr lang="en-US" spc="-5" dirty="0">
                <a:latin typeface="Calibri"/>
                <a:cs typeface="Calibri"/>
              </a:rPr>
              <a:t>the </a:t>
            </a:r>
            <a:r>
              <a:rPr lang="en-US" spc="-10" dirty="0">
                <a:latin typeface="Calibri"/>
                <a:cs typeface="Calibri"/>
              </a:rPr>
              <a:t>schema </a:t>
            </a:r>
            <a:r>
              <a:rPr lang="en-US" spc="-5" dirty="0">
                <a:latin typeface="Calibri"/>
                <a:cs typeface="Calibri"/>
              </a:rPr>
              <a:t>and </a:t>
            </a:r>
            <a:r>
              <a:rPr lang="en-US" spc="-20" dirty="0">
                <a:latin typeface="Calibri"/>
                <a:cs typeface="Calibri"/>
              </a:rPr>
              <a:t>data </a:t>
            </a:r>
            <a:r>
              <a:rPr lang="en-US" spc="-25" dirty="0">
                <a:latin typeface="Calibri"/>
                <a:cs typeface="Calibri"/>
              </a:rPr>
              <a:t>for </a:t>
            </a:r>
            <a:r>
              <a:rPr lang="en-US" spc="-5" dirty="0">
                <a:latin typeface="Calibri"/>
                <a:cs typeface="Calibri"/>
              </a:rPr>
              <a:t>a </a:t>
            </a:r>
            <a:r>
              <a:rPr lang="en-US" spc="-10" dirty="0">
                <a:latin typeface="Calibri"/>
                <a:cs typeface="Calibri"/>
              </a:rPr>
              <a:t>view </a:t>
            </a:r>
            <a:r>
              <a:rPr lang="en-US" spc="-5" dirty="0">
                <a:latin typeface="Calibri"/>
                <a:cs typeface="Calibri"/>
              </a:rPr>
              <a:t>in </a:t>
            </a:r>
            <a:r>
              <a:rPr lang="en-US" spc="-20" dirty="0">
                <a:latin typeface="Calibri"/>
                <a:cs typeface="Calibri"/>
              </a:rPr>
              <a:t>DW </a:t>
            </a:r>
            <a:r>
              <a:rPr lang="en-US" spc="-15" dirty="0">
                <a:latin typeface="Calibri"/>
                <a:cs typeface="Calibri"/>
              </a:rPr>
              <a:t>remote  </a:t>
            </a:r>
            <a:r>
              <a:rPr lang="en-US" spc="-25" dirty="0">
                <a:latin typeface="Calibri"/>
                <a:cs typeface="Calibri"/>
              </a:rPr>
              <a:t>storage. </a:t>
            </a:r>
            <a:r>
              <a:rPr lang="en-US" spc="-10" dirty="0">
                <a:latin typeface="Calibri"/>
                <a:cs typeface="Calibri"/>
              </a:rPr>
              <a:t>They </a:t>
            </a:r>
            <a:r>
              <a:rPr lang="en-US" spc="-20" dirty="0">
                <a:latin typeface="Calibri"/>
                <a:cs typeface="Calibri"/>
              </a:rPr>
              <a:t>are </a:t>
            </a:r>
            <a:r>
              <a:rPr lang="en-US" spc="-10" dirty="0">
                <a:latin typeface="Calibri"/>
                <a:cs typeface="Calibri"/>
              </a:rPr>
              <a:t>useful </a:t>
            </a:r>
            <a:r>
              <a:rPr lang="en-US" spc="-25" dirty="0">
                <a:latin typeface="Calibri"/>
                <a:cs typeface="Calibri"/>
              </a:rPr>
              <a:t>for </a:t>
            </a:r>
            <a:r>
              <a:rPr lang="en-US" spc="-15" dirty="0">
                <a:latin typeface="Calibri"/>
                <a:cs typeface="Calibri"/>
              </a:rPr>
              <a:t>improving </a:t>
            </a:r>
            <a:r>
              <a:rPr lang="en-US" spc="-5" dirty="0">
                <a:latin typeface="Calibri"/>
                <a:cs typeface="Calibri"/>
              </a:rPr>
              <a:t>the </a:t>
            </a:r>
            <a:r>
              <a:rPr lang="en-US" spc="-15" dirty="0">
                <a:latin typeface="Calibri"/>
                <a:cs typeface="Calibri"/>
              </a:rPr>
              <a:t>performance </a:t>
            </a:r>
            <a:r>
              <a:rPr lang="en-US" spc="-5" dirty="0">
                <a:latin typeface="Calibri"/>
                <a:cs typeface="Calibri"/>
              </a:rPr>
              <a:t>of </a:t>
            </a:r>
            <a:r>
              <a:rPr lang="en-US" dirty="0">
                <a:latin typeface="Calibri"/>
                <a:cs typeface="Calibri"/>
              </a:rPr>
              <a:t>‘SELECT’  </a:t>
            </a:r>
            <a:r>
              <a:rPr lang="en-US" spc="-20" dirty="0">
                <a:latin typeface="Calibri"/>
                <a:cs typeface="Calibri"/>
              </a:rPr>
              <a:t>statement </a:t>
            </a:r>
            <a:r>
              <a:rPr lang="en-US" spc="-10" dirty="0">
                <a:latin typeface="Calibri"/>
                <a:cs typeface="Calibri"/>
              </a:rPr>
              <a:t>queries that </a:t>
            </a:r>
            <a:r>
              <a:rPr lang="en-US" spc="-5" dirty="0">
                <a:latin typeface="Calibri"/>
                <a:cs typeface="Calibri"/>
              </a:rPr>
              <a:t>include</a:t>
            </a:r>
            <a:r>
              <a:rPr lang="en-US" spc="107" dirty="0">
                <a:latin typeface="Calibri"/>
                <a:cs typeface="Calibri"/>
              </a:rPr>
              <a:t> </a:t>
            </a:r>
            <a:r>
              <a:rPr lang="en-US" spc="-15" dirty="0">
                <a:latin typeface="Calibri"/>
                <a:cs typeface="Calibri"/>
              </a:rPr>
              <a:t>aggregations</a:t>
            </a:r>
            <a:endParaRPr lang="en-US" dirty="0">
              <a:latin typeface="Calibri"/>
              <a:cs typeface="Calibri"/>
            </a:endParaRPr>
          </a:p>
          <a:p>
            <a:pPr marL="246102" marR="445574" indent="-233797" algn="just">
              <a:lnSpc>
                <a:spcPct val="80000"/>
              </a:lnSpc>
              <a:spcBef>
                <a:spcPts val="612"/>
              </a:spcBef>
              <a:buFont typeface="Arial"/>
              <a:buChar char="•"/>
              <a:tabLst>
                <a:tab pos="246750" algn="l"/>
              </a:tabLst>
            </a:pPr>
            <a:r>
              <a:rPr lang="en-US" spc="-25" dirty="0">
                <a:latin typeface="Calibri"/>
                <a:cs typeface="Calibri"/>
              </a:rPr>
              <a:t>Indexed </a:t>
            </a:r>
            <a:r>
              <a:rPr lang="en-US" spc="-15" dirty="0">
                <a:latin typeface="Calibri"/>
                <a:cs typeface="Calibri"/>
              </a:rPr>
              <a:t>views are automatically updated </a:t>
            </a:r>
            <a:r>
              <a:rPr lang="en-US" spc="-5" dirty="0">
                <a:latin typeface="Calibri"/>
                <a:cs typeface="Calibri"/>
              </a:rPr>
              <a:t>when </a:t>
            </a:r>
            <a:r>
              <a:rPr lang="en-US" spc="-20" dirty="0">
                <a:latin typeface="Calibri"/>
                <a:cs typeface="Calibri"/>
              </a:rPr>
              <a:t>data </a:t>
            </a:r>
            <a:r>
              <a:rPr lang="en-US" spc="-5" dirty="0">
                <a:latin typeface="Calibri"/>
                <a:cs typeface="Calibri"/>
              </a:rPr>
              <a:t>in </a:t>
            </a:r>
            <a:r>
              <a:rPr lang="en-US" spc="-10" dirty="0">
                <a:latin typeface="Calibri"/>
                <a:cs typeface="Calibri"/>
              </a:rPr>
              <a:t>underlying  tables </a:t>
            </a:r>
            <a:r>
              <a:rPr lang="en-US" spc="-15" dirty="0">
                <a:latin typeface="Calibri"/>
                <a:cs typeface="Calibri"/>
              </a:rPr>
              <a:t>are </a:t>
            </a:r>
            <a:r>
              <a:rPr lang="en-US" spc="-5" dirty="0">
                <a:latin typeface="Calibri"/>
                <a:cs typeface="Calibri"/>
              </a:rPr>
              <a:t>changed. This is a </a:t>
            </a:r>
            <a:r>
              <a:rPr lang="en-US" spc="-15" dirty="0">
                <a:latin typeface="Calibri"/>
                <a:cs typeface="Calibri"/>
              </a:rPr>
              <a:t>synchronous operation </a:t>
            </a:r>
            <a:r>
              <a:rPr lang="en-US" spc="-10" dirty="0">
                <a:latin typeface="Calibri"/>
                <a:cs typeface="Calibri"/>
              </a:rPr>
              <a:t>that </a:t>
            </a:r>
            <a:r>
              <a:rPr lang="en-US" spc="-15" dirty="0">
                <a:latin typeface="Calibri"/>
                <a:cs typeface="Calibri"/>
              </a:rPr>
              <a:t>occurs </a:t>
            </a:r>
            <a:r>
              <a:rPr lang="en-US" spc="-5" dirty="0">
                <a:latin typeface="Calibri"/>
                <a:cs typeface="Calibri"/>
              </a:rPr>
              <a:t>as  </a:t>
            </a:r>
            <a:r>
              <a:rPr lang="en-US" spc="-10" dirty="0">
                <a:latin typeface="Calibri"/>
                <a:cs typeface="Calibri"/>
              </a:rPr>
              <a:t>soon </a:t>
            </a:r>
            <a:r>
              <a:rPr lang="en-US" spc="-5" dirty="0">
                <a:latin typeface="Calibri"/>
                <a:cs typeface="Calibri"/>
              </a:rPr>
              <a:t>as the </a:t>
            </a:r>
            <a:r>
              <a:rPr lang="en-US" spc="-20" dirty="0">
                <a:latin typeface="Calibri"/>
                <a:cs typeface="Calibri"/>
              </a:rPr>
              <a:t>data </a:t>
            </a:r>
            <a:r>
              <a:rPr lang="en-US" spc="-5" dirty="0">
                <a:latin typeface="Calibri"/>
                <a:cs typeface="Calibri"/>
              </a:rPr>
              <a:t>is</a:t>
            </a:r>
            <a:r>
              <a:rPr lang="en-US" spc="66" dirty="0">
                <a:latin typeface="Calibri"/>
                <a:cs typeface="Calibri"/>
              </a:rPr>
              <a:t> </a:t>
            </a:r>
            <a:r>
              <a:rPr lang="en-US" spc="-10" dirty="0">
                <a:latin typeface="Calibri"/>
                <a:cs typeface="Calibri"/>
              </a:rPr>
              <a:t>changed.</a:t>
            </a:r>
            <a:endParaRPr lang="en-US" dirty="0">
              <a:latin typeface="Calibri"/>
              <a:cs typeface="Calibri"/>
            </a:endParaRPr>
          </a:p>
          <a:p>
            <a:pPr marL="246102" marR="100384" indent="-233797">
              <a:lnSpc>
                <a:spcPts val="2744"/>
              </a:lnSpc>
              <a:spcBef>
                <a:spcPts val="586"/>
              </a:spcBef>
              <a:buFont typeface="Arial"/>
              <a:buChar char="•"/>
              <a:tabLst>
                <a:tab pos="246750" algn="l"/>
              </a:tabLst>
            </a:pPr>
            <a:r>
              <a:rPr lang="en-US" spc="-10" dirty="0">
                <a:latin typeface="Calibri"/>
                <a:cs typeface="Calibri"/>
              </a:rPr>
              <a:t>The auto caching </a:t>
            </a:r>
            <a:r>
              <a:rPr lang="en-US" spc="-5" dirty="0">
                <a:latin typeface="Calibri"/>
                <a:cs typeface="Calibri"/>
              </a:rPr>
              <a:t>functionality </a:t>
            </a:r>
            <a:r>
              <a:rPr lang="en-US" spc="-10" dirty="0">
                <a:latin typeface="Calibri"/>
                <a:cs typeface="Calibri"/>
              </a:rPr>
              <a:t>allows SQL </a:t>
            </a:r>
            <a:r>
              <a:rPr lang="en-US" spc="-20" dirty="0">
                <a:latin typeface="Calibri"/>
                <a:cs typeface="Calibri"/>
              </a:rPr>
              <a:t>DW </a:t>
            </a:r>
            <a:r>
              <a:rPr lang="en-US" spc="-5" dirty="0">
                <a:latin typeface="Calibri"/>
                <a:cs typeface="Calibri"/>
              </a:rPr>
              <a:t>Query </a:t>
            </a:r>
            <a:r>
              <a:rPr lang="en-US" spc="-15" dirty="0">
                <a:latin typeface="Calibri"/>
                <a:cs typeface="Calibri"/>
              </a:rPr>
              <a:t>Optimizer </a:t>
            </a:r>
            <a:r>
              <a:rPr lang="en-US" spc="-20" dirty="0">
                <a:latin typeface="Calibri"/>
                <a:cs typeface="Calibri"/>
              </a:rPr>
              <a:t>to  </a:t>
            </a:r>
            <a:r>
              <a:rPr lang="en-US" spc="-10" dirty="0">
                <a:latin typeface="Calibri"/>
                <a:cs typeface="Calibri"/>
              </a:rPr>
              <a:t>consider using </a:t>
            </a:r>
            <a:r>
              <a:rPr lang="en-US" spc="-25" dirty="0">
                <a:latin typeface="Calibri"/>
                <a:cs typeface="Calibri"/>
              </a:rPr>
              <a:t>indexed </a:t>
            </a:r>
            <a:r>
              <a:rPr lang="en-US" spc="-10" dirty="0">
                <a:latin typeface="Calibri"/>
                <a:cs typeface="Calibri"/>
              </a:rPr>
              <a:t>view </a:t>
            </a:r>
            <a:r>
              <a:rPr lang="en-US" spc="-15" dirty="0">
                <a:latin typeface="Calibri"/>
                <a:cs typeface="Calibri"/>
              </a:rPr>
              <a:t>even </a:t>
            </a:r>
            <a:r>
              <a:rPr lang="en-US" spc="-5" dirty="0">
                <a:latin typeface="Calibri"/>
                <a:cs typeface="Calibri"/>
              </a:rPr>
              <a:t>if </a:t>
            </a:r>
            <a:r>
              <a:rPr lang="en-US" spc="-10" dirty="0">
                <a:latin typeface="Calibri"/>
                <a:cs typeface="Calibri"/>
              </a:rPr>
              <a:t>the view </a:t>
            </a:r>
            <a:r>
              <a:rPr lang="en-US" spc="-5" dirty="0">
                <a:latin typeface="Calibri"/>
                <a:cs typeface="Calibri"/>
              </a:rPr>
              <a:t>is </a:t>
            </a:r>
            <a:r>
              <a:rPr lang="en-US" spc="-10" dirty="0">
                <a:latin typeface="Calibri"/>
                <a:cs typeface="Calibri"/>
              </a:rPr>
              <a:t>not </a:t>
            </a:r>
            <a:r>
              <a:rPr lang="en-US" spc="-20" dirty="0">
                <a:latin typeface="Calibri"/>
                <a:cs typeface="Calibri"/>
              </a:rPr>
              <a:t>referenced </a:t>
            </a:r>
            <a:r>
              <a:rPr lang="en-US" spc="-5" dirty="0">
                <a:latin typeface="Calibri"/>
                <a:cs typeface="Calibri"/>
              </a:rPr>
              <a:t>in the  </a:t>
            </a:r>
            <a:r>
              <a:rPr lang="en-US" spc="-36" dirty="0">
                <a:latin typeface="Calibri"/>
                <a:cs typeface="Calibri"/>
              </a:rPr>
              <a:t>query.</a:t>
            </a:r>
            <a:endParaRPr lang="en-US" dirty="0">
              <a:latin typeface="Calibri"/>
              <a:cs typeface="Calibri"/>
            </a:endParaRPr>
          </a:p>
          <a:p>
            <a:pPr marL="246102" marR="5181" indent="-233797">
              <a:lnSpc>
                <a:spcPts val="3080"/>
              </a:lnSpc>
              <a:spcBef>
                <a:spcPts val="1030"/>
              </a:spcBef>
              <a:buFont typeface="Arial"/>
              <a:buChar char="•"/>
              <a:tabLst>
                <a:tab pos="246750" algn="l"/>
              </a:tabLst>
            </a:pPr>
            <a:r>
              <a:rPr lang="en-US" spc="-10" dirty="0">
                <a:latin typeface="Calibri"/>
                <a:cs typeface="Calibri"/>
              </a:rPr>
              <a:t>Supported </a:t>
            </a:r>
            <a:r>
              <a:rPr lang="en-US" spc="-15" dirty="0">
                <a:latin typeface="Calibri"/>
                <a:cs typeface="Calibri"/>
              </a:rPr>
              <a:t>aggregations: </a:t>
            </a:r>
            <a:r>
              <a:rPr lang="en-US" spc="-5" dirty="0">
                <a:latin typeface="Calibri"/>
                <a:cs typeface="Calibri"/>
              </a:rPr>
              <a:t>MAX, MIN, </a:t>
            </a:r>
            <a:r>
              <a:rPr lang="en-US" spc="-46" dirty="0">
                <a:latin typeface="Calibri"/>
                <a:cs typeface="Calibri"/>
              </a:rPr>
              <a:t>AVG, </a:t>
            </a:r>
            <a:r>
              <a:rPr lang="en-US" spc="-61" dirty="0">
                <a:latin typeface="Calibri"/>
                <a:cs typeface="Calibri"/>
              </a:rPr>
              <a:t>COUNT, </a:t>
            </a:r>
            <a:r>
              <a:rPr lang="en-US" spc="-10" dirty="0">
                <a:latin typeface="Calibri"/>
                <a:cs typeface="Calibri"/>
              </a:rPr>
              <a:t>COUNT_BIG, SUM,  </a:t>
            </a:r>
            <a:r>
              <a:rPr lang="en-US" spc="-41" dirty="0">
                <a:latin typeface="Calibri"/>
                <a:cs typeface="Calibri"/>
              </a:rPr>
              <a:t>VAR,</a:t>
            </a:r>
            <a:r>
              <a:rPr lang="en-US" spc="10" dirty="0">
                <a:latin typeface="Calibri"/>
                <a:cs typeface="Calibri"/>
              </a:rPr>
              <a:t> </a:t>
            </a:r>
            <a:r>
              <a:rPr lang="en-US" spc="-15" dirty="0">
                <a:latin typeface="Calibri"/>
                <a:cs typeface="Calibri"/>
              </a:rPr>
              <a:t>STDEV</a:t>
            </a:r>
            <a:endParaRPr lang="en-US" dirty="0">
              <a:latin typeface="Calibri"/>
              <a:cs typeface="Calibri"/>
            </a:endParaRPr>
          </a:p>
          <a:p>
            <a:endParaRPr lang="en-US"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40A6C7-F682-4695-A358-6A86B4FA124B}"/>
              </a:ext>
            </a:extLst>
          </p:cNvPr>
          <p:cNvSpPr>
            <a:spLocks noGrp="1"/>
          </p:cNvSpPr>
          <p:nvPr>
            <p:ph type="title"/>
          </p:nvPr>
        </p:nvSpPr>
        <p:spPr/>
        <p:txBody>
          <a:bodyPr/>
          <a:lstStyle/>
          <a:p>
            <a:r>
              <a:rPr lang="en-US" dirty="0"/>
              <a:t>Index design</a:t>
            </a:r>
          </a:p>
        </p:txBody>
      </p:sp>
    </p:spTree>
    <p:extLst>
      <p:ext uri="{BB962C8B-B14F-4D97-AF65-F5344CB8AC3E}">
        <p14:creationId xmlns:p14="http://schemas.microsoft.com/office/powerpoint/2010/main" val="251180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0391211-C58E-4418-A99D-0145DA482FC7}"/>
              </a:ext>
            </a:extLst>
          </p:cNvPr>
          <p:cNvSpPr/>
          <p:nvPr/>
        </p:nvSpPr>
        <p:spPr>
          <a:xfrm>
            <a:off x="6918543" y="1142880"/>
            <a:ext cx="5351902" cy="4459131"/>
          </a:xfrm>
          <a:prstGeom prst="rect">
            <a:avLst/>
          </a:prstGeom>
          <a:ln>
            <a:solidFill>
              <a:schemeClr val="bg2">
                <a:lumMod val="50000"/>
              </a:schemeClr>
            </a:solidFill>
          </a:ln>
        </p:spPr>
        <p:txBody>
          <a:bodyPr wrap="square">
            <a:spAutoFit/>
          </a:bodyPr>
          <a:lstStyle/>
          <a:p>
            <a:pPr defTabSz="932597">
              <a:spcAft>
                <a:spcPts val="612"/>
              </a:spcAft>
              <a:defRPr/>
            </a:pPr>
            <a:r>
              <a:rPr lang="en-US" sz="1224" dirty="0">
                <a:solidFill>
                  <a:srgbClr val="008000"/>
                </a:solidFill>
                <a:latin typeface="Calibri" panose="020F0502020204030204" pitchFamily="34" charset="0"/>
                <a:cs typeface="Calibri" panose="020F0502020204030204" pitchFamily="34" charset="0"/>
              </a:rPr>
              <a:t>-- Create table with index</a:t>
            </a:r>
            <a:endParaRPr lang="en-US" sz="1224" dirty="0">
              <a:solidFill>
                <a:srgbClr val="000000"/>
              </a:solidFill>
              <a:latin typeface="Calibri" panose="020F0502020204030204" pitchFamily="34" charset="0"/>
              <a:cs typeface="Calibri" panose="020F0502020204030204" pitchFamily="34" charset="0"/>
            </a:endParaRPr>
          </a:p>
          <a:p>
            <a:pPr defTabSz="932597">
              <a:spcAft>
                <a:spcPts val="612"/>
              </a:spcAft>
              <a:defRPr/>
            </a:pPr>
            <a:r>
              <a:rPr lang="en-US" sz="1224" dirty="0">
                <a:solidFill>
                  <a:srgbClr val="0000FF"/>
                </a:solidFill>
                <a:latin typeface="Calibri" panose="020F0502020204030204" pitchFamily="34" charset="0"/>
                <a:cs typeface="Calibri" panose="020F0502020204030204" pitchFamily="34" charset="0"/>
              </a:rPr>
              <a:t>CREATE</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TABLE</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orderTable</a:t>
            </a:r>
            <a:r>
              <a:rPr lang="en-US" sz="1224" dirty="0">
                <a:solidFill>
                  <a:srgbClr val="000000"/>
                </a:solidFill>
                <a:latin typeface="Calibri" panose="020F0502020204030204" pitchFamily="34" charset="0"/>
                <a:cs typeface="Calibri" panose="020F0502020204030204" pitchFamily="34" charset="0"/>
              </a:rPr>
              <a:t>   </a:t>
            </a:r>
          </a:p>
          <a:p>
            <a:pPr defTabSz="932597">
              <a:spcAft>
                <a:spcPts val="612"/>
              </a:spcAft>
              <a:defRPr/>
            </a:pP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defTabSz="932597">
              <a:spcAft>
                <a:spcPts val="612"/>
              </a:spcAft>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OrderId</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INT</a:t>
            </a:r>
            <a:r>
              <a:rPr lang="en-US" sz="1224" dirty="0">
                <a:solidFill>
                  <a:srgbClr val="000000"/>
                </a:solidFill>
                <a:latin typeface="Calibri" panose="020F0502020204030204" pitchFamily="34" charset="0"/>
                <a:cs typeface="Calibri" panose="020F0502020204030204" pitchFamily="34" charset="0"/>
              </a:rPr>
              <a:t> NOT NULL</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defTabSz="932597">
              <a:spcAft>
                <a:spcPts val="612"/>
              </a:spcAft>
              <a:defRPr/>
            </a:pPr>
            <a:r>
              <a:rPr lang="en-US" sz="1224" dirty="0">
                <a:solidFill>
                  <a:srgbClr val="000000"/>
                </a:solidFill>
                <a:latin typeface="Calibri" panose="020F0502020204030204" pitchFamily="34" charset="0"/>
                <a:cs typeface="Calibri" panose="020F0502020204030204" pitchFamily="34" charset="0"/>
              </a:rPr>
              <a:t>    Date     </a:t>
            </a:r>
            <a:r>
              <a:rPr lang="en-US" sz="1224" dirty="0" err="1">
                <a:solidFill>
                  <a:srgbClr val="0000FF"/>
                </a:solidFill>
                <a:latin typeface="Calibri" panose="020F0502020204030204" pitchFamily="34" charset="0"/>
                <a:cs typeface="Calibri" panose="020F0502020204030204" pitchFamily="34" charset="0"/>
              </a:rPr>
              <a:t>DATE</a:t>
            </a:r>
            <a:r>
              <a:rPr lang="en-US" sz="1224" dirty="0">
                <a:solidFill>
                  <a:srgbClr val="000000"/>
                </a:solidFill>
                <a:latin typeface="Calibri" panose="020F0502020204030204" pitchFamily="34" charset="0"/>
                <a:cs typeface="Calibri" panose="020F0502020204030204" pitchFamily="34" charset="0"/>
              </a:rPr>
              <a:t> NOT NULL,</a:t>
            </a:r>
          </a:p>
          <a:p>
            <a:pPr defTabSz="932597">
              <a:spcAft>
                <a:spcPts val="612"/>
              </a:spcAft>
              <a:defRPr/>
            </a:pPr>
            <a:r>
              <a:rPr lang="en-US" sz="1224" dirty="0">
                <a:solidFill>
                  <a:srgbClr val="000000"/>
                </a:solidFill>
                <a:latin typeface="Calibri" panose="020F0502020204030204" pitchFamily="34" charset="0"/>
                <a:cs typeface="Calibri" panose="020F0502020204030204" pitchFamily="34" charset="0"/>
              </a:rPr>
              <a:t>    Name     </a:t>
            </a:r>
            <a:r>
              <a:rPr lang="en-US" sz="1224" dirty="0">
                <a:solidFill>
                  <a:srgbClr val="0000FF"/>
                </a:solidFill>
                <a:latin typeface="Calibri" panose="020F0502020204030204" pitchFamily="34" charset="0"/>
                <a:cs typeface="Calibri" panose="020F0502020204030204" pitchFamily="34" charset="0"/>
              </a:rPr>
              <a:t>VARCHAR</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2</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defTabSz="932597">
              <a:spcAft>
                <a:spcPts val="612"/>
              </a:spcAft>
              <a:defRPr/>
            </a:pPr>
            <a:r>
              <a:rPr lang="en-US" sz="1224" dirty="0">
                <a:solidFill>
                  <a:srgbClr val="000000"/>
                </a:solidFill>
                <a:latin typeface="Calibri" panose="020F0502020204030204" pitchFamily="34" charset="0"/>
                <a:cs typeface="Calibri" panose="020F0502020204030204" pitchFamily="34" charset="0"/>
              </a:rPr>
              <a:t>    Country  </a:t>
            </a:r>
            <a:r>
              <a:rPr lang="en-US" sz="1224" dirty="0">
                <a:solidFill>
                  <a:srgbClr val="0000FF"/>
                </a:solidFill>
                <a:latin typeface="Calibri" panose="020F0502020204030204" pitchFamily="34" charset="0"/>
                <a:cs typeface="Calibri" panose="020F0502020204030204" pitchFamily="34" charset="0"/>
              </a:rPr>
              <a:t>VARCHAR</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2</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defTabSz="932597">
              <a:spcAft>
                <a:spcPts val="612"/>
              </a:spcAft>
              <a:defRPr/>
            </a:pP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defTabSz="932597">
              <a:spcAft>
                <a:spcPts val="612"/>
              </a:spcAft>
              <a:defRPr/>
            </a:pPr>
            <a:r>
              <a:rPr lang="en-US" sz="1224" dirty="0">
                <a:solidFill>
                  <a:srgbClr val="0000FF"/>
                </a:solidFill>
                <a:latin typeface="Calibri" panose="020F0502020204030204" pitchFamily="34" charset="0"/>
                <a:cs typeface="Calibri" panose="020F0502020204030204" pitchFamily="34" charset="0"/>
              </a:rPr>
              <a:t>WITH </a:t>
            </a:r>
          </a:p>
          <a:p>
            <a:pPr defTabSz="932597">
              <a:spcAft>
                <a:spcPts val="612"/>
              </a:spcAft>
              <a:defRPr/>
            </a:pP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defTabSz="932597">
              <a:spcAft>
                <a:spcPts val="612"/>
              </a:spcAft>
              <a:defRPr/>
            </a:pPr>
            <a:r>
              <a:rPr lang="en-US" sz="1224" dirty="0">
                <a:solidFill>
                  <a:srgbClr val="0000FF"/>
                </a:solidFill>
                <a:latin typeface="Calibri" panose="020F0502020204030204" pitchFamily="34" charset="0"/>
                <a:cs typeface="Calibri" panose="020F0502020204030204" pitchFamily="34" charset="0"/>
              </a:rPr>
              <a:t>CLUSTERED</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COLUMNSTORE</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INDEX </a:t>
            </a:r>
            <a:r>
              <a:rPr lang="en-US" sz="1224" dirty="0">
                <a:solidFill>
                  <a:srgbClr val="808080"/>
                </a:solidFill>
                <a:latin typeface="Calibri" panose="020F0502020204030204" pitchFamily="34" charset="0"/>
                <a:cs typeface="Calibri" panose="020F0502020204030204" pitchFamily="34" charset="0"/>
              </a:rPr>
              <a:t>|</a:t>
            </a:r>
          </a:p>
          <a:p>
            <a:pPr defTabSz="932597">
              <a:defRPr/>
            </a:pPr>
            <a:r>
              <a:rPr lang="en-US" sz="1224" dirty="0">
                <a:solidFill>
                  <a:srgbClr val="808080"/>
                </a:solidFill>
                <a:latin typeface="Calibri" panose="020F0502020204030204" pitchFamily="34" charset="0"/>
                <a:cs typeface="Calibri" panose="020F0502020204030204" pitchFamily="34" charset="0"/>
              </a:rPr>
              <a:t>    HEAP |</a:t>
            </a:r>
          </a:p>
          <a:p>
            <a:pPr defTabSz="932597">
              <a:defRPr/>
            </a:pPr>
            <a:r>
              <a:rPr lang="en-US" sz="1224" dirty="0">
                <a:solidFill>
                  <a:srgbClr val="808080"/>
                </a:solidFill>
                <a:latin typeface="Calibri" panose="020F0502020204030204" pitchFamily="34" charset="0"/>
                <a:cs typeface="Calibri" panose="020F0502020204030204" pitchFamily="34" charset="0"/>
              </a:rPr>
              <a:t>    CLUSTERED INDEX (</a:t>
            </a:r>
            <a:r>
              <a:rPr lang="en-US" sz="1224" dirty="0" err="1">
                <a:solidFill>
                  <a:srgbClr val="808080"/>
                </a:solidFill>
                <a:latin typeface="Calibri" panose="020F0502020204030204" pitchFamily="34" charset="0"/>
                <a:cs typeface="Calibri" panose="020F0502020204030204" pitchFamily="34" charset="0"/>
              </a:rPr>
              <a:t>OrderId</a:t>
            </a:r>
            <a:r>
              <a:rPr lang="en-US" sz="1224" dirty="0">
                <a:solidFill>
                  <a:srgbClr val="808080"/>
                </a:solidFill>
                <a:latin typeface="Calibri" panose="020F0502020204030204" pitchFamily="34" charset="0"/>
                <a:cs typeface="Calibri" panose="020F0502020204030204" pitchFamily="34" charset="0"/>
              </a:rPr>
              <a:t>)</a:t>
            </a:r>
            <a:endParaRPr lang="en-US" sz="1224" dirty="0">
              <a:solidFill>
                <a:srgbClr val="000000"/>
              </a:solidFill>
              <a:latin typeface="Calibri" panose="020F0502020204030204" pitchFamily="34" charset="0"/>
              <a:cs typeface="Calibri" panose="020F0502020204030204" pitchFamily="34" charset="0"/>
            </a:endParaRPr>
          </a:p>
          <a:p>
            <a:pPr defTabSz="932597">
              <a:spcAft>
                <a:spcPts val="612"/>
              </a:spcAft>
              <a:defRPr/>
            </a:pPr>
            <a:r>
              <a:rPr lang="en-US" sz="1224" dirty="0">
                <a:solidFill>
                  <a:srgbClr val="808080"/>
                </a:solidFill>
                <a:latin typeface="Calibri" panose="020F0502020204030204" pitchFamily="34" charset="0"/>
                <a:cs typeface="Calibri" panose="020F0502020204030204" pitchFamily="34" charset="0"/>
              </a:rPr>
              <a:t>);</a:t>
            </a:r>
            <a:endParaRPr lang="en-US" sz="1224" dirty="0">
              <a:solidFill>
                <a:srgbClr val="000000"/>
              </a:solidFill>
              <a:latin typeface="Calibri" panose="020F0502020204030204" pitchFamily="34" charset="0"/>
              <a:cs typeface="Calibri" panose="020F0502020204030204" pitchFamily="34" charset="0"/>
            </a:endParaRPr>
          </a:p>
          <a:p>
            <a:pPr defTabSz="932597">
              <a:spcAft>
                <a:spcPts val="612"/>
              </a:spcAft>
              <a:defRPr/>
            </a:pPr>
            <a:endParaRPr lang="en-US" sz="1224" dirty="0">
              <a:solidFill>
                <a:srgbClr val="000000"/>
              </a:solidFill>
              <a:latin typeface="Calibri" panose="020F0502020204030204" pitchFamily="34" charset="0"/>
              <a:cs typeface="Calibri" panose="020F0502020204030204" pitchFamily="34" charset="0"/>
            </a:endParaRPr>
          </a:p>
          <a:p>
            <a:pPr defTabSz="932597">
              <a:spcAft>
                <a:spcPts val="612"/>
              </a:spcAft>
              <a:defRPr/>
            </a:pPr>
            <a:r>
              <a:rPr lang="en-US" sz="1224" dirty="0">
                <a:solidFill>
                  <a:srgbClr val="008000"/>
                </a:solidFill>
                <a:latin typeface="Calibri" panose="020F0502020204030204" pitchFamily="34" charset="0"/>
                <a:cs typeface="Calibri" panose="020F0502020204030204" pitchFamily="34" charset="0"/>
              </a:rPr>
              <a:t>-- Add non-clustered index to table</a:t>
            </a:r>
            <a:endParaRPr lang="en-US" sz="1224" dirty="0">
              <a:solidFill>
                <a:srgbClr val="000000"/>
              </a:solidFill>
              <a:latin typeface="Calibri" panose="020F0502020204030204" pitchFamily="34" charset="0"/>
              <a:cs typeface="Calibri" panose="020F0502020204030204" pitchFamily="34" charset="0"/>
            </a:endParaRPr>
          </a:p>
          <a:p>
            <a:pPr defTabSz="932597">
              <a:spcAft>
                <a:spcPts val="612"/>
              </a:spcAft>
              <a:defRPr/>
            </a:pPr>
            <a:r>
              <a:rPr lang="en-US" sz="1224" dirty="0">
                <a:solidFill>
                  <a:srgbClr val="0000FF"/>
                </a:solidFill>
                <a:latin typeface="Calibri" panose="020F0502020204030204" pitchFamily="34" charset="0"/>
                <a:cs typeface="Calibri" panose="020F0502020204030204" pitchFamily="34" charset="0"/>
              </a:rPr>
              <a:t>CREATE</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INDEX</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NameIndex</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ON</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orderTable</a:t>
            </a:r>
            <a:r>
              <a:rPr lang="en-US" sz="1224" dirty="0">
                <a:solidFill>
                  <a:srgbClr val="0000FF"/>
                </a:solidFill>
                <a:latin typeface="Calibri" panose="020F0502020204030204" pitchFamily="34" charset="0"/>
                <a:cs typeface="Calibri" panose="020F0502020204030204" pitchFamily="34" charset="0"/>
              </a:rPr>
              <a:t> </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Name</a:t>
            </a:r>
            <a:r>
              <a:rPr lang="en-US" sz="1224" dirty="0">
                <a:solidFill>
                  <a:srgbClr val="808080"/>
                </a:solidFill>
                <a:latin typeface="Calibri" panose="020F0502020204030204" pitchFamily="34" charset="0"/>
                <a:cs typeface="Calibri" panose="020F0502020204030204" pitchFamily="34" charset="0"/>
              </a:rPr>
              <a:t>);</a:t>
            </a:r>
            <a:endParaRPr lang="en-US" sz="1224" dirty="0">
              <a:solidFill>
                <a:srgbClr val="000000"/>
              </a:solidFill>
              <a:latin typeface="Calibri" panose="020F0502020204030204" pitchFamily="34" charset="0"/>
              <a:cs typeface="Calibri" panose="020F0502020204030204" pitchFamily="34" charset="0"/>
            </a:endParaRPr>
          </a:p>
        </p:txBody>
      </p:sp>
      <p:sp>
        <p:nvSpPr>
          <p:cNvPr id="6" name="Text Placeholder 5">
            <a:extLst>
              <a:ext uri="{FF2B5EF4-FFF2-40B4-BE49-F238E27FC236}">
                <a16:creationId xmlns:a16="http://schemas.microsoft.com/office/drawing/2014/main" id="{ADCA30E0-E156-455C-968F-B39FC2232478}"/>
              </a:ext>
            </a:extLst>
          </p:cNvPr>
          <p:cNvSpPr>
            <a:spLocks noGrp="1"/>
          </p:cNvSpPr>
          <p:nvPr>
            <p:ph type="body" sz="quarter" idx="10"/>
          </p:nvPr>
        </p:nvSpPr>
        <p:spPr/>
        <p:txBody>
          <a:bodyPr/>
          <a:lstStyle/>
          <a:p>
            <a:r>
              <a:rPr lang="en-US" dirty="0"/>
              <a:t>Clustered </a:t>
            </a:r>
            <a:r>
              <a:rPr lang="en-US" dirty="0" err="1"/>
              <a:t>Columnstore</a:t>
            </a:r>
            <a:r>
              <a:rPr lang="en-US" dirty="0"/>
              <a:t> index (Default Primary)</a:t>
            </a:r>
          </a:p>
          <a:p>
            <a:pPr lvl="1"/>
            <a:r>
              <a:rPr lang="en-US" dirty="0"/>
              <a:t>Highest level of data compression</a:t>
            </a:r>
          </a:p>
          <a:p>
            <a:pPr lvl="1"/>
            <a:r>
              <a:rPr lang="en-US" dirty="0"/>
              <a:t>Best overall query performance</a:t>
            </a:r>
          </a:p>
          <a:p>
            <a:pPr lvl="1"/>
            <a:endParaRPr lang="en-US" dirty="0"/>
          </a:p>
          <a:p>
            <a:r>
              <a:rPr lang="en-US" dirty="0"/>
              <a:t>Clustered index (Primary)</a:t>
            </a:r>
          </a:p>
          <a:p>
            <a:pPr lvl="1"/>
            <a:r>
              <a:rPr lang="en-US" dirty="0"/>
              <a:t>Performant for looking up a single to few rows</a:t>
            </a:r>
          </a:p>
          <a:p>
            <a:pPr lvl="1"/>
            <a:endParaRPr lang="en-US" dirty="0"/>
          </a:p>
          <a:p>
            <a:r>
              <a:rPr lang="en-US" dirty="0"/>
              <a:t>Heap (Primary)</a:t>
            </a:r>
          </a:p>
          <a:p>
            <a:pPr lvl="1"/>
            <a:r>
              <a:rPr lang="en-US" dirty="0"/>
              <a:t>Faster loading and landing temporary data</a:t>
            </a:r>
          </a:p>
          <a:p>
            <a:pPr lvl="1"/>
            <a:r>
              <a:rPr lang="en-US" dirty="0"/>
              <a:t>Best for small lookup tables</a:t>
            </a:r>
          </a:p>
          <a:p>
            <a:pPr lvl="1"/>
            <a:endParaRPr lang="en-US" dirty="0"/>
          </a:p>
          <a:p>
            <a:r>
              <a:rPr lang="en-US" dirty="0" err="1"/>
              <a:t>Nonclustered</a:t>
            </a:r>
            <a:r>
              <a:rPr lang="en-US" dirty="0"/>
              <a:t> indexes (Secondary)</a:t>
            </a:r>
          </a:p>
          <a:p>
            <a:pPr lvl="1"/>
            <a:r>
              <a:rPr lang="en-US" dirty="0"/>
              <a:t>Enable ordering of multiple columns in a table</a:t>
            </a:r>
          </a:p>
          <a:p>
            <a:pPr lvl="1"/>
            <a:r>
              <a:rPr lang="en-US" dirty="0"/>
              <a:t>Allows multiple </a:t>
            </a:r>
            <a:r>
              <a:rPr lang="en-US" dirty="0" err="1"/>
              <a:t>nonclustered</a:t>
            </a:r>
            <a:r>
              <a:rPr lang="en-US" dirty="0"/>
              <a:t> on a single table</a:t>
            </a:r>
          </a:p>
          <a:p>
            <a:pPr lvl="1"/>
            <a:r>
              <a:rPr lang="en-US" dirty="0"/>
              <a:t>Can be created on any of the above primary indexes</a:t>
            </a:r>
          </a:p>
          <a:p>
            <a:pPr lvl="1"/>
            <a:r>
              <a:rPr lang="en-US" dirty="0"/>
              <a:t>More performant lookup queries</a:t>
            </a:r>
          </a:p>
        </p:txBody>
      </p:sp>
      <p:sp>
        <p:nvSpPr>
          <p:cNvPr id="5" name="Title 4">
            <a:extLst>
              <a:ext uri="{FF2B5EF4-FFF2-40B4-BE49-F238E27FC236}">
                <a16:creationId xmlns:a16="http://schemas.microsoft.com/office/drawing/2014/main" id="{C584CF4E-F63E-4886-86F0-145A6171636C}"/>
              </a:ext>
            </a:extLst>
          </p:cNvPr>
          <p:cNvSpPr>
            <a:spLocks noGrp="1"/>
          </p:cNvSpPr>
          <p:nvPr>
            <p:ph type="title"/>
          </p:nvPr>
        </p:nvSpPr>
        <p:spPr/>
        <p:txBody>
          <a:bodyPr/>
          <a:lstStyle/>
          <a:p>
            <a:r>
              <a:rPr lang="en-US"/>
              <a:t>Tables – Indexes</a:t>
            </a:r>
          </a:p>
        </p:txBody>
      </p:sp>
    </p:spTree>
    <p:extLst>
      <p:ext uri="{BB962C8B-B14F-4D97-AF65-F5344CB8AC3E}">
        <p14:creationId xmlns:p14="http://schemas.microsoft.com/office/powerpoint/2010/main" val="385238572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9" name="Table 88">
            <a:extLst>
              <a:ext uri="{FF2B5EF4-FFF2-40B4-BE49-F238E27FC236}">
                <a16:creationId xmlns:a16="http://schemas.microsoft.com/office/drawing/2014/main" id="{95E76997-B3CA-4312-861A-CB2086D8DA18}"/>
              </a:ext>
            </a:extLst>
          </p:cNvPr>
          <p:cNvGraphicFramePr>
            <a:graphicFrameLocks noGrp="1"/>
          </p:cNvGraphicFramePr>
          <p:nvPr/>
        </p:nvGraphicFramePr>
        <p:xfrm>
          <a:off x="10042906" y="3458902"/>
          <a:ext cx="2365429" cy="1018023"/>
        </p:xfrm>
        <a:graphic>
          <a:graphicData uri="http://schemas.openxmlformats.org/drawingml/2006/table">
            <a:tbl>
              <a:tblPr firstRow="1" bandRow="1">
                <a:tableStyleId>{69CF1AB2-1976-4502-BF36-3FF5EA218861}</a:tableStyleId>
              </a:tblPr>
              <a:tblGrid>
                <a:gridCol w="588343">
                  <a:extLst>
                    <a:ext uri="{9D8B030D-6E8A-4147-A177-3AD203B41FA5}">
                      <a16:colId xmlns:a16="http://schemas.microsoft.com/office/drawing/2014/main" val="2330257518"/>
                    </a:ext>
                  </a:extLst>
                </a:gridCol>
                <a:gridCol w="749020">
                  <a:extLst>
                    <a:ext uri="{9D8B030D-6E8A-4147-A177-3AD203B41FA5}">
                      <a16:colId xmlns:a16="http://schemas.microsoft.com/office/drawing/2014/main" val="778469355"/>
                    </a:ext>
                  </a:extLst>
                </a:gridCol>
                <a:gridCol w="469973">
                  <a:extLst>
                    <a:ext uri="{9D8B030D-6E8A-4147-A177-3AD203B41FA5}">
                      <a16:colId xmlns:a16="http://schemas.microsoft.com/office/drawing/2014/main" val="3068263925"/>
                    </a:ext>
                  </a:extLst>
                </a:gridCol>
                <a:gridCol w="558093">
                  <a:extLst>
                    <a:ext uri="{9D8B030D-6E8A-4147-A177-3AD203B41FA5}">
                      <a16:colId xmlns:a16="http://schemas.microsoft.com/office/drawing/2014/main" val="40476078"/>
                    </a:ext>
                  </a:extLst>
                </a:gridCol>
              </a:tblGrid>
              <a:tr h="342015">
                <a:tc>
                  <a:txBody>
                    <a:bodyPr/>
                    <a:lstStyle/>
                    <a:p>
                      <a:r>
                        <a:rPr lang="en-US" sz="900" dirty="0" err="1">
                          <a:solidFill>
                            <a:schemeClr val="bg1"/>
                          </a:solidFill>
                        </a:rPr>
                        <a:t>OrderId</a:t>
                      </a:r>
                      <a:endParaRPr lang="en-US" sz="900" dirty="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Date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Name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Country</a:t>
                      </a:r>
                    </a:p>
                  </a:txBody>
                  <a:tcPr marL="55563" marR="55563" marT="27781" marB="2778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5336">
                <a:tc>
                  <a:txBody>
                    <a:bodyPr/>
                    <a:lstStyle/>
                    <a:p>
                      <a:r>
                        <a:rPr kumimoji="0" lang="en-US" sz="1000" u="none" strike="noStrike" kern="1200" cap="none" spc="0" normalizeH="0" baseline="0" noProof="0">
                          <a:ln>
                            <a:noFill/>
                          </a:ln>
                          <a:effectLst/>
                          <a:uLnTx/>
                          <a:uFillTx/>
                        </a:rPr>
                        <a:t>98137</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T</a:t>
                      </a:r>
                    </a:p>
                  </a:txBody>
                  <a:tcPr marL="55563" marR="55563" marT="27781" marB="27781"/>
                </a:tc>
                <a:tc>
                  <a:txBody>
                    <a:bodyPr/>
                    <a:lstStyle/>
                    <a:p>
                      <a:r>
                        <a:rPr lang="en-US" sz="1000"/>
                        <a:t>FR</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5336">
                <a:tc>
                  <a:txBody>
                    <a:bodyPr/>
                    <a:lstStyle/>
                    <a:p>
                      <a:r>
                        <a:rPr kumimoji="0" lang="en-US" sz="1000" u="none" strike="noStrike" kern="1200" cap="none" spc="0" normalizeH="0" baseline="0" noProof="0">
                          <a:ln>
                            <a:noFill/>
                          </a:ln>
                          <a:effectLst/>
                          <a:uLnTx/>
                          <a:uFillTx/>
                        </a:rPr>
                        <a:t>98310</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D</a:t>
                      </a:r>
                    </a:p>
                  </a:txBody>
                  <a:tcPr marL="55563" marR="55563" marT="27781" marB="27781"/>
                </a:tc>
                <a:tc>
                  <a:txBody>
                    <a:bodyPr/>
                    <a:lstStyle/>
                    <a:p>
                      <a:r>
                        <a:rPr lang="en-US" sz="1000"/>
                        <a:t>DE</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5336">
                <a:tc>
                  <a:txBody>
                    <a:bodyPr/>
                    <a:lstStyle/>
                    <a:p>
                      <a:r>
                        <a:rPr kumimoji="0" lang="en-US" sz="1000" u="none" strike="noStrike" kern="1200" cap="none" spc="0" normalizeH="0" baseline="0" noProof="0">
                          <a:ln>
                            <a:noFill/>
                          </a:ln>
                          <a:effectLst/>
                          <a:uLnTx/>
                          <a:uFillTx/>
                        </a:rPr>
                        <a:t>98799</a:t>
                      </a:r>
                      <a:endParaRPr lang="en-US" sz="1000"/>
                    </a:p>
                  </a:txBody>
                  <a:tcPr marL="55563" marR="55563" marT="27781" marB="27781">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1000"/>
                        <a:t>R</a:t>
                      </a:r>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1000" dirty="0"/>
                        <a:t>NL</a:t>
                      </a:r>
                    </a:p>
                  </a:txBody>
                  <a:tcPr marL="55563" marR="55563" marT="27781" marB="2778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040596"/>
                  </a:ext>
                </a:extLst>
              </a:tr>
            </a:tbl>
          </a:graphicData>
        </a:graphic>
      </p:graphicFrame>
      <p:graphicFrame>
        <p:nvGraphicFramePr>
          <p:cNvPr id="73" name="Table 72">
            <a:extLst>
              <a:ext uri="{FF2B5EF4-FFF2-40B4-BE49-F238E27FC236}">
                <a16:creationId xmlns:a16="http://schemas.microsoft.com/office/drawing/2014/main" id="{CB5C4395-7DAC-4E1D-BB45-F370CE88B301}"/>
              </a:ext>
            </a:extLst>
          </p:cNvPr>
          <p:cNvGraphicFramePr>
            <a:graphicFrameLocks noGrp="1"/>
          </p:cNvGraphicFramePr>
          <p:nvPr/>
        </p:nvGraphicFramePr>
        <p:xfrm>
          <a:off x="7598926" y="3496383"/>
          <a:ext cx="2365429" cy="1018023"/>
        </p:xfrm>
        <a:graphic>
          <a:graphicData uri="http://schemas.openxmlformats.org/drawingml/2006/table">
            <a:tbl>
              <a:tblPr firstRow="1" bandRow="1">
                <a:tableStyleId>{69CF1AB2-1976-4502-BF36-3FF5EA218861}</a:tableStyleId>
              </a:tblPr>
              <a:tblGrid>
                <a:gridCol w="588343">
                  <a:extLst>
                    <a:ext uri="{9D8B030D-6E8A-4147-A177-3AD203B41FA5}">
                      <a16:colId xmlns:a16="http://schemas.microsoft.com/office/drawing/2014/main" val="2330257518"/>
                    </a:ext>
                  </a:extLst>
                </a:gridCol>
                <a:gridCol w="749020">
                  <a:extLst>
                    <a:ext uri="{9D8B030D-6E8A-4147-A177-3AD203B41FA5}">
                      <a16:colId xmlns:a16="http://schemas.microsoft.com/office/drawing/2014/main" val="778469355"/>
                    </a:ext>
                  </a:extLst>
                </a:gridCol>
                <a:gridCol w="469973">
                  <a:extLst>
                    <a:ext uri="{9D8B030D-6E8A-4147-A177-3AD203B41FA5}">
                      <a16:colId xmlns:a16="http://schemas.microsoft.com/office/drawing/2014/main" val="3068263925"/>
                    </a:ext>
                  </a:extLst>
                </a:gridCol>
                <a:gridCol w="558093">
                  <a:extLst>
                    <a:ext uri="{9D8B030D-6E8A-4147-A177-3AD203B41FA5}">
                      <a16:colId xmlns:a16="http://schemas.microsoft.com/office/drawing/2014/main" val="40476078"/>
                    </a:ext>
                  </a:extLst>
                </a:gridCol>
              </a:tblGrid>
              <a:tr h="342015">
                <a:tc>
                  <a:txBody>
                    <a:bodyPr/>
                    <a:lstStyle/>
                    <a:p>
                      <a:r>
                        <a:rPr lang="en-US" sz="900" err="1">
                          <a:solidFill>
                            <a:schemeClr val="bg1"/>
                          </a:solidFill>
                        </a:rPr>
                        <a:t>OrderId</a:t>
                      </a:r>
                      <a:endParaRPr lang="en-US" sz="90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Date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Name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Country</a:t>
                      </a:r>
                    </a:p>
                  </a:txBody>
                  <a:tcPr marL="55563" marR="55563" marT="27781" marB="2778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5336">
                <a:tc>
                  <a:txBody>
                    <a:bodyPr/>
                    <a:lstStyle/>
                    <a:p>
                      <a:r>
                        <a:rPr kumimoji="0" lang="en-US" sz="1000" u="none" strike="noStrike" kern="1200" cap="none" spc="0" normalizeH="0" baseline="0" noProof="0">
                          <a:ln>
                            <a:noFill/>
                          </a:ln>
                          <a:effectLst/>
                          <a:uLnTx/>
                          <a:uFillTx/>
                        </a:rPr>
                        <a:t>82147</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5563" marR="55563" marT="27781" marB="27781"/>
                </a:tc>
                <a:tc>
                  <a:txBody>
                    <a:bodyPr/>
                    <a:lstStyle/>
                    <a:p>
                      <a:r>
                        <a:rPr lang="en-US" sz="1000"/>
                        <a:t>Q</a:t>
                      </a:r>
                    </a:p>
                  </a:txBody>
                  <a:tcPr marL="55563" marR="55563" marT="27781" marB="27781"/>
                </a:tc>
                <a:tc>
                  <a:txBody>
                    <a:bodyPr/>
                    <a:lstStyle/>
                    <a:p>
                      <a:r>
                        <a:rPr lang="en-US" sz="1000"/>
                        <a:t>FR</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5336">
                <a:tc>
                  <a:txBody>
                    <a:bodyPr/>
                    <a:lstStyle/>
                    <a:p>
                      <a:r>
                        <a:rPr lang="en-US" sz="1000" dirty="0"/>
                        <a:t>85016</a:t>
                      </a:r>
                    </a:p>
                  </a:txBody>
                  <a:tcPr marL="55563" marR="55563" marT="27781" marB="27781">
                    <a:lnL w="12700" cap="flat" cmpd="sng" algn="ctr">
                      <a:solidFill>
                        <a:schemeClr val="tx1"/>
                      </a:solidFill>
                      <a:prstDash val="solid"/>
                      <a:round/>
                      <a:headEnd type="none" w="med" len="med"/>
                      <a:tailEnd type="none" w="med" len="med"/>
                    </a:lnL>
                  </a:tcPr>
                </a:tc>
                <a:tc>
                  <a:txBody>
                    <a:bodyPr/>
                    <a:lstStyle/>
                    <a:p>
                      <a:r>
                        <a:rPr lang="en-US" sz="1000"/>
                        <a:t>11-2-2018</a:t>
                      </a:r>
                    </a:p>
                  </a:txBody>
                  <a:tcPr marL="55563" marR="55563" marT="27781" marB="27781"/>
                </a:tc>
                <a:tc>
                  <a:txBody>
                    <a:bodyPr/>
                    <a:lstStyle/>
                    <a:p>
                      <a:r>
                        <a:rPr lang="en-US" sz="1000"/>
                        <a:t>V</a:t>
                      </a:r>
                    </a:p>
                  </a:txBody>
                  <a:tcPr marL="55563" marR="55563" marT="27781" marB="27781"/>
                </a:tc>
                <a:tc>
                  <a:txBody>
                    <a:bodyPr/>
                    <a:lstStyle/>
                    <a:p>
                      <a:r>
                        <a:rPr lang="en-US" sz="1000"/>
                        <a:t>UK</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5336">
                <a:tc>
                  <a:txBody>
                    <a:bodyPr/>
                    <a:lstStyle/>
                    <a:p>
                      <a:r>
                        <a:rPr lang="en-US" sz="1000" dirty="0"/>
                        <a:t>85018</a:t>
                      </a:r>
                    </a:p>
                  </a:txBody>
                  <a:tcPr marL="55563" marR="55563" marT="27781" marB="27781">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r>
                        <a:rPr kumimoji="0" lang="en-US" sz="1000" u="none" strike="noStrike" kern="1200" cap="none" spc="0" normalizeH="0" baseline="0" noProof="0">
                          <a:ln>
                            <a:noFill/>
                          </a:ln>
                          <a:effectLst/>
                          <a:uLnTx/>
                          <a:uFillTx/>
                        </a:rPr>
                        <a:t>11-2-2018</a:t>
                      </a:r>
                      <a:endParaRPr lang="en-US" sz="1000"/>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1000"/>
                        <a:t>Q</a:t>
                      </a:r>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1000" dirty="0"/>
                        <a:t>SP</a:t>
                      </a:r>
                    </a:p>
                  </a:txBody>
                  <a:tcPr marL="55563" marR="55563" marT="27781" marB="2778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040596"/>
                  </a:ext>
                </a:extLst>
              </a:tr>
            </a:tbl>
          </a:graphicData>
        </a:graphic>
      </p:graphicFrame>
      <p:sp>
        <p:nvSpPr>
          <p:cNvPr id="105" name="Rectangle 104">
            <a:extLst>
              <a:ext uri="{FF2B5EF4-FFF2-40B4-BE49-F238E27FC236}">
                <a16:creationId xmlns:a16="http://schemas.microsoft.com/office/drawing/2014/main" id="{89F253B4-7D28-4CE8-A482-03C2F98307EF}"/>
              </a:ext>
            </a:extLst>
          </p:cNvPr>
          <p:cNvSpPr/>
          <p:nvPr/>
        </p:nvSpPr>
        <p:spPr bwMode="auto">
          <a:xfrm>
            <a:off x="3704729" y="1654370"/>
            <a:ext cx="3155779" cy="2061837"/>
          </a:xfrm>
          <a:prstGeom prst="rect">
            <a:avLst/>
          </a:prstGeom>
          <a:solidFill>
            <a:schemeClr val="bg2"/>
          </a:solidFill>
          <a:ln w="12700">
            <a:solidFill>
              <a:schemeClr val="bg1">
                <a:lumMod val="50000"/>
              </a:schemeClr>
            </a:solidFill>
            <a:prstDash val="dash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04" name="Rectangle 103">
            <a:extLst>
              <a:ext uri="{FF2B5EF4-FFF2-40B4-BE49-F238E27FC236}">
                <a16:creationId xmlns:a16="http://schemas.microsoft.com/office/drawing/2014/main" id="{01407E31-A578-414E-AFAD-7A59551BE95E}"/>
              </a:ext>
            </a:extLst>
          </p:cNvPr>
          <p:cNvSpPr/>
          <p:nvPr/>
        </p:nvSpPr>
        <p:spPr bwMode="auto">
          <a:xfrm>
            <a:off x="3554907" y="1756371"/>
            <a:ext cx="3155779" cy="2102016"/>
          </a:xfrm>
          <a:prstGeom prst="rect">
            <a:avLst/>
          </a:prstGeom>
          <a:solidFill>
            <a:schemeClr val="bg2"/>
          </a:solidFill>
          <a:ln w="12700">
            <a:solidFill>
              <a:schemeClr val="bg1">
                <a:lumMod val="50000"/>
              </a:schemeClr>
            </a:solidFill>
            <a:prstDash val="dash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graphicFrame>
        <p:nvGraphicFramePr>
          <p:cNvPr id="4" name="Table 3">
            <a:extLst>
              <a:ext uri="{FF2B5EF4-FFF2-40B4-BE49-F238E27FC236}">
                <a16:creationId xmlns:a16="http://schemas.microsoft.com/office/drawing/2014/main" id="{C5367C8F-FFCA-41FF-BEB0-C3E881E05880}"/>
              </a:ext>
            </a:extLst>
          </p:cNvPr>
          <p:cNvGraphicFramePr>
            <a:graphicFrameLocks noGrp="1"/>
          </p:cNvGraphicFramePr>
          <p:nvPr/>
        </p:nvGraphicFramePr>
        <p:xfrm>
          <a:off x="380481" y="1579088"/>
          <a:ext cx="2664050" cy="3722055"/>
        </p:xfrm>
        <a:graphic>
          <a:graphicData uri="http://schemas.openxmlformats.org/drawingml/2006/table">
            <a:tbl>
              <a:tblPr firstRow="1" bandRow="1">
                <a:tableStyleId>{69CF1AB2-1976-4502-BF36-3FF5EA218861}</a:tableStyleId>
              </a:tblPr>
              <a:tblGrid>
                <a:gridCol w="691983">
                  <a:extLst>
                    <a:ext uri="{9D8B030D-6E8A-4147-A177-3AD203B41FA5}">
                      <a16:colId xmlns:a16="http://schemas.microsoft.com/office/drawing/2014/main" val="2330257518"/>
                    </a:ext>
                  </a:extLst>
                </a:gridCol>
                <a:gridCol w="777169">
                  <a:extLst>
                    <a:ext uri="{9D8B030D-6E8A-4147-A177-3AD203B41FA5}">
                      <a16:colId xmlns:a16="http://schemas.microsoft.com/office/drawing/2014/main" val="778469355"/>
                    </a:ext>
                  </a:extLst>
                </a:gridCol>
                <a:gridCol w="534304">
                  <a:extLst>
                    <a:ext uri="{9D8B030D-6E8A-4147-A177-3AD203B41FA5}">
                      <a16:colId xmlns:a16="http://schemas.microsoft.com/office/drawing/2014/main" val="3068263925"/>
                    </a:ext>
                  </a:extLst>
                </a:gridCol>
                <a:gridCol w="660594">
                  <a:extLst>
                    <a:ext uri="{9D8B030D-6E8A-4147-A177-3AD203B41FA5}">
                      <a16:colId xmlns:a16="http://schemas.microsoft.com/office/drawing/2014/main" val="40476078"/>
                    </a:ext>
                  </a:extLst>
                </a:gridCol>
              </a:tblGrid>
              <a:tr h="342015">
                <a:tc>
                  <a:txBody>
                    <a:bodyPr/>
                    <a:lstStyle/>
                    <a:p>
                      <a:r>
                        <a:rPr lang="en-US" sz="900" err="1">
                          <a:solidFill>
                            <a:schemeClr val="bg1"/>
                          </a:solidFill>
                        </a:rPr>
                        <a:t>OrderId</a:t>
                      </a:r>
                      <a:endParaRPr lang="en-US" sz="90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Date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Name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Country</a:t>
                      </a:r>
                    </a:p>
                  </a:txBody>
                  <a:tcPr marL="55563" marR="55563" marT="27781" marB="2778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5336">
                <a:tc>
                  <a:txBody>
                    <a:bodyPr/>
                    <a:lstStyle/>
                    <a:p>
                      <a:r>
                        <a:rPr lang="en-US" sz="1000" dirty="0"/>
                        <a:t>85016</a:t>
                      </a:r>
                    </a:p>
                  </a:txBody>
                  <a:tcPr marL="55563" marR="55563" marT="27781" marB="27781">
                    <a:lnL w="12700" cap="flat" cmpd="sng" algn="ctr">
                      <a:solidFill>
                        <a:schemeClr val="tx1"/>
                      </a:solidFill>
                      <a:prstDash val="solid"/>
                      <a:round/>
                      <a:headEnd type="none" w="med" len="med"/>
                      <a:tailEnd type="none" w="med" len="med"/>
                    </a:lnL>
                  </a:tcPr>
                </a:tc>
                <a:tc>
                  <a:txBody>
                    <a:bodyPr/>
                    <a:lstStyle/>
                    <a:p>
                      <a:r>
                        <a:rPr lang="en-US" sz="1000"/>
                        <a:t>11-2-2018</a:t>
                      </a:r>
                    </a:p>
                  </a:txBody>
                  <a:tcPr marL="55563" marR="55563" marT="27781" marB="27781"/>
                </a:tc>
                <a:tc>
                  <a:txBody>
                    <a:bodyPr/>
                    <a:lstStyle/>
                    <a:p>
                      <a:r>
                        <a:rPr lang="en-US" sz="1000"/>
                        <a:t>V</a:t>
                      </a:r>
                    </a:p>
                  </a:txBody>
                  <a:tcPr marL="55563" marR="55563" marT="27781" marB="27781"/>
                </a:tc>
                <a:tc>
                  <a:txBody>
                    <a:bodyPr/>
                    <a:lstStyle/>
                    <a:p>
                      <a:r>
                        <a:rPr lang="en-US" sz="1000" dirty="0"/>
                        <a:t>UK</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5336">
                <a:tc>
                  <a:txBody>
                    <a:bodyPr/>
                    <a:lstStyle/>
                    <a:p>
                      <a:r>
                        <a:rPr lang="en-US" sz="1000" dirty="0"/>
                        <a:t>85018</a:t>
                      </a:r>
                    </a:p>
                  </a:txBody>
                  <a:tcPr marL="55563" marR="55563" marT="27781" marB="27781">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5563" marR="55563" marT="27781" marB="27781"/>
                </a:tc>
                <a:tc>
                  <a:txBody>
                    <a:bodyPr/>
                    <a:lstStyle/>
                    <a:p>
                      <a:r>
                        <a:rPr lang="en-US" sz="1000"/>
                        <a:t>Q</a:t>
                      </a:r>
                    </a:p>
                  </a:txBody>
                  <a:tcPr marL="55563" marR="55563" marT="27781" marB="27781"/>
                </a:tc>
                <a:tc>
                  <a:txBody>
                    <a:bodyPr/>
                    <a:lstStyle/>
                    <a:p>
                      <a:r>
                        <a:rPr lang="en-US" sz="1000"/>
                        <a:t>SP</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5336">
                <a:tc>
                  <a:txBody>
                    <a:bodyPr/>
                    <a:lstStyle/>
                    <a:p>
                      <a:r>
                        <a:rPr lang="en-US" sz="1000" dirty="0"/>
                        <a:t>85216</a:t>
                      </a:r>
                    </a:p>
                  </a:txBody>
                  <a:tcPr marL="55563" marR="55563" marT="27781" marB="27781">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5563" marR="55563" marT="27781" marB="27781"/>
                </a:tc>
                <a:tc>
                  <a:txBody>
                    <a:bodyPr/>
                    <a:lstStyle/>
                    <a:p>
                      <a:r>
                        <a:rPr lang="en-US" sz="1000"/>
                        <a:t>Q</a:t>
                      </a:r>
                    </a:p>
                  </a:txBody>
                  <a:tcPr marL="55563" marR="55563" marT="27781" marB="27781"/>
                </a:tc>
                <a:tc>
                  <a:txBody>
                    <a:bodyPr/>
                    <a:lstStyle/>
                    <a:p>
                      <a:r>
                        <a:rPr lang="en-US" sz="1000"/>
                        <a:t>DE</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77040596"/>
                  </a:ext>
                </a:extLst>
              </a:tr>
              <a:tr h="225336">
                <a:tc>
                  <a:txBody>
                    <a:bodyPr/>
                    <a:lstStyle/>
                    <a:p>
                      <a:r>
                        <a:rPr lang="en-US" sz="1000" dirty="0"/>
                        <a:t>85395</a:t>
                      </a:r>
                    </a:p>
                  </a:txBody>
                  <a:tcPr marL="55563" marR="55563" marT="27781" marB="27781">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5563" marR="55563" marT="27781" marB="27781"/>
                </a:tc>
                <a:tc>
                  <a:txBody>
                    <a:bodyPr/>
                    <a:lstStyle/>
                    <a:p>
                      <a:r>
                        <a:rPr lang="en-US" sz="1000"/>
                        <a:t>V</a:t>
                      </a:r>
                    </a:p>
                  </a:txBody>
                  <a:tcPr marL="55563" marR="55563" marT="27781" marB="27781"/>
                </a:tc>
                <a:tc>
                  <a:txBody>
                    <a:bodyPr/>
                    <a:lstStyle/>
                    <a:p>
                      <a:r>
                        <a:rPr lang="en-US" sz="1000"/>
                        <a:t>NL</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362039982"/>
                  </a:ext>
                </a:extLst>
              </a:tr>
              <a:tr h="225336">
                <a:tc>
                  <a:txBody>
                    <a:bodyPr/>
                    <a:lstStyle/>
                    <a:p>
                      <a:r>
                        <a:rPr kumimoji="0" lang="en-US" sz="1000" u="none" strike="noStrike" kern="1200" cap="none" spc="0" normalizeH="0" baseline="0" noProof="0">
                          <a:ln>
                            <a:noFill/>
                          </a:ln>
                          <a:effectLst/>
                          <a:uLnTx/>
                          <a:uFillTx/>
                        </a:rPr>
                        <a:t>82147</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5563" marR="55563" marT="27781" marB="27781"/>
                </a:tc>
                <a:tc>
                  <a:txBody>
                    <a:bodyPr/>
                    <a:lstStyle/>
                    <a:p>
                      <a:r>
                        <a:rPr lang="en-US" sz="1000"/>
                        <a:t>Q</a:t>
                      </a:r>
                    </a:p>
                  </a:txBody>
                  <a:tcPr marL="55563" marR="55563" marT="27781" marB="27781"/>
                </a:tc>
                <a:tc>
                  <a:txBody>
                    <a:bodyPr/>
                    <a:lstStyle/>
                    <a:p>
                      <a:r>
                        <a:rPr lang="en-US" sz="1000"/>
                        <a:t>FR</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162406426"/>
                  </a:ext>
                </a:extLst>
              </a:tr>
              <a:tr h="225336">
                <a:tc>
                  <a:txBody>
                    <a:bodyPr/>
                    <a:lstStyle/>
                    <a:p>
                      <a:r>
                        <a:rPr kumimoji="0" lang="en-US" sz="1000" u="none" strike="noStrike" kern="1200" cap="none" spc="0" normalizeH="0" baseline="0" noProof="0">
                          <a:ln>
                            <a:noFill/>
                          </a:ln>
                          <a:effectLst/>
                          <a:uLnTx/>
                          <a:uFillTx/>
                        </a:rPr>
                        <a:t>86881</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5563" marR="55563" marT="27781" marB="27781"/>
                </a:tc>
                <a:tc>
                  <a:txBody>
                    <a:bodyPr/>
                    <a:lstStyle/>
                    <a:p>
                      <a:r>
                        <a:rPr lang="en-US" sz="1000"/>
                        <a:t>D</a:t>
                      </a:r>
                    </a:p>
                  </a:txBody>
                  <a:tcPr marL="55563" marR="55563" marT="27781" marB="27781"/>
                </a:tc>
                <a:tc>
                  <a:txBody>
                    <a:bodyPr/>
                    <a:lstStyle/>
                    <a:p>
                      <a:r>
                        <a:rPr lang="en-US" sz="1000"/>
                        <a:t>UK</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57995973"/>
                  </a:ext>
                </a:extLst>
              </a:tr>
              <a:tr h="225336">
                <a:tc>
                  <a:txBody>
                    <a:bodyPr/>
                    <a:lstStyle/>
                    <a:p>
                      <a:r>
                        <a:rPr kumimoji="0" lang="en-US" sz="1000" u="none" strike="noStrike" kern="1200" cap="none" spc="0" normalizeH="0" baseline="0" noProof="0" dirty="0">
                          <a:ln>
                            <a:noFill/>
                          </a:ln>
                          <a:effectLst/>
                          <a:uLnTx/>
                          <a:uFillTx/>
                        </a:rPr>
                        <a:t>93080</a:t>
                      </a:r>
                      <a:endParaRPr lang="en-US" sz="1000" dirty="0"/>
                    </a:p>
                  </a:txBody>
                  <a:tcPr marL="55563" marR="55563" marT="27781" marB="27781">
                    <a:lnL w="12700" cap="flat" cmpd="sng" algn="ctr">
                      <a:solidFill>
                        <a:schemeClr val="tx1"/>
                      </a:solidFill>
                      <a:prstDash val="solid"/>
                      <a:round/>
                      <a:headEnd type="none" w="med" len="med"/>
                      <a:tailEnd type="none" w="med" len="med"/>
                    </a:lnL>
                  </a:tcPr>
                </a:tc>
                <a:tc>
                  <a:txBody>
                    <a:bodyPr/>
                    <a:lstStyle/>
                    <a:p>
                      <a:r>
                        <a:rPr lang="en-US" sz="1000"/>
                        <a:t>11-3-2018</a:t>
                      </a:r>
                    </a:p>
                  </a:txBody>
                  <a:tcPr marL="55563" marR="55563" marT="27781" marB="27781"/>
                </a:tc>
                <a:tc>
                  <a:txBody>
                    <a:bodyPr/>
                    <a:lstStyle/>
                    <a:p>
                      <a:r>
                        <a:rPr lang="en-US" sz="1000"/>
                        <a:t>R</a:t>
                      </a:r>
                    </a:p>
                  </a:txBody>
                  <a:tcPr marL="55563" marR="55563" marT="27781" marB="27781"/>
                </a:tc>
                <a:tc>
                  <a:txBody>
                    <a:bodyPr/>
                    <a:lstStyle/>
                    <a:p>
                      <a:r>
                        <a:rPr lang="en-US" sz="1000"/>
                        <a:t>UK</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225336">
                <a:tc>
                  <a:txBody>
                    <a:bodyPr/>
                    <a:lstStyle/>
                    <a:p>
                      <a:r>
                        <a:rPr kumimoji="0" lang="en-US" sz="1000" u="none" strike="noStrike" kern="1200" cap="none" spc="0" normalizeH="0" baseline="0" noProof="0">
                          <a:ln>
                            <a:noFill/>
                          </a:ln>
                          <a:effectLst/>
                          <a:uLnTx/>
                          <a:uFillTx/>
                        </a:rPr>
                        <a:t>94156</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S</a:t>
                      </a:r>
                    </a:p>
                  </a:txBody>
                  <a:tcPr marL="55563" marR="55563" marT="27781" marB="27781"/>
                </a:tc>
                <a:tc>
                  <a:txBody>
                    <a:bodyPr/>
                    <a:lstStyle/>
                    <a:p>
                      <a:r>
                        <a:rPr lang="en-US" sz="1000"/>
                        <a:t>FR</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62157967"/>
                  </a:ext>
                </a:extLst>
              </a:tr>
              <a:tr h="225336">
                <a:tc>
                  <a:txBody>
                    <a:bodyPr/>
                    <a:lstStyle/>
                    <a:p>
                      <a:r>
                        <a:rPr kumimoji="0" lang="en-US" sz="1000" u="none" strike="noStrike" kern="1200" cap="none" spc="0" normalizeH="0" baseline="0" noProof="0">
                          <a:ln>
                            <a:noFill/>
                          </a:ln>
                          <a:effectLst/>
                          <a:uLnTx/>
                          <a:uFillTx/>
                        </a:rPr>
                        <a:t>96250</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Q</a:t>
                      </a:r>
                    </a:p>
                  </a:txBody>
                  <a:tcPr marL="55563" marR="55563" marT="27781" marB="27781"/>
                </a:tc>
                <a:tc>
                  <a:txBody>
                    <a:bodyPr/>
                    <a:lstStyle/>
                    <a:p>
                      <a:r>
                        <a:rPr lang="en-US" sz="1000"/>
                        <a:t>NL</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644375319"/>
                  </a:ext>
                </a:extLst>
              </a:tr>
              <a:tr h="225336">
                <a:tc>
                  <a:txBody>
                    <a:bodyPr/>
                    <a:lstStyle/>
                    <a:p>
                      <a:r>
                        <a:rPr kumimoji="0" lang="en-US" sz="1000" u="none" strike="noStrike" kern="1200" cap="none" spc="0" normalizeH="0" baseline="0" noProof="0">
                          <a:ln>
                            <a:noFill/>
                          </a:ln>
                          <a:effectLst/>
                          <a:uLnTx/>
                          <a:uFillTx/>
                        </a:rPr>
                        <a:t>98799</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R</a:t>
                      </a:r>
                    </a:p>
                  </a:txBody>
                  <a:tcPr marL="55563" marR="55563" marT="27781" marB="27781"/>
                </a:tc>
                <a:tc>
                  <a:txBody>
                    <a:bodyPr/>
                    <a:lstStyle/>
                    <a:p>
                      <a:r>
                        <a:rPr lang="en-US" sz="1000"/>
                        <a:t>NL</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40898676"/>
                  </a:ext>
                </a:extLst>
              </a:tr>
              <a:tr h="225336">
                <a:tc>
                  <a:txBody>
                    <a:bodyPr/>
                    <a:lstStyle/>
                    <a:p>
                      <a:r>
                        <a:rPr kumimoji="0" lang="en-US" sz="1000" u="none" strike="noStrike" kern="1200" cap="none" spc="0" normalizeH="0" baseline="0" noProof="0" dirty="0">
                          <a:ln>
                            <a:noFill/>
                          </a:ln>
                          <a:effectLst/>
                          <a:uLnTx/>
                          <a:uFillTx/>
                        </a:rPr>
                        <a:t>98015</a:t>
                      </a:r>
                      <a:endParaRPr lang="en-US" sz="1000" dirty="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T</a:t>
                      </a:r>
                    </a:p>
                  </a:txBody>
                  <a:tcPr marL="55563" marR="55563" marT="27781" marB="27781"/>
                </a:tc>
                <a:tc>
                  <a:txBody>
                    <a:bodyPr/>
                    <a:lstStyle/>
                    <a:p>
                      <a:r>
                        <a:rPr lang="en-US" sz="1000" dirty="0"/>
                        <a:t>UK</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23186010"/>
                  </a:ext>
                </a:extLst>
              </a:tr>
              <a:tr h="225336">
                <a:tc>
                  <a:txBody>
                    <a:bodyPr/>
                    <a:lstStyle/>
                    <a:p>
                      <a:r>
                        <a:rPr kumimoji="0" lang="en-US" sz="1000" u="none" strike="noStrike" kern="1200" cap="none" spc="0" normalizeH="0" baseline="0" noProof="0">
                          <a:ln>
                            <a:noFill/>
                          </a:ln>
                          <a:effectLst/>
                          <a:uLnTx/>
                          <a:uFillTx/>
                        </a:rPr>
                        <a:t>98310</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D</a:t>
                      </a:r>
                    </a:p>
                  </a:txBody>
                  <a:tcPr marL="55563" marR="55563" marT="27781" marB="27781"/>
                </a:tc>
                <a:tc>
                  <a:txBody>
                    <a:bodyPr/>
                    <a:lstStyle/>
                    <a:p>
                      <a:r>
                        <a:rPr lang="en-US" sz="1000" dirty="0"/>
                        <a:t>DE</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52633975"/>
                  </a:ext>
                </a:extLst>
              </a:tr>
              <a:tr h="225336">
                <a:tc>
                  <a:txBody>
                    <a:bodyPr/>
                    <a:lstStyle/>
                    <a:p>
                      <a:r>
                        <a:rPr kumimoji="0" lang="en-US" sz="1000" u="none" strike="noStrike" kern="1200" cap="none" spc="0" normalizeH="0" baseline="0" noProof="0">
                          <a:ln>
                            <a:noFill/>
                          </a:ln>
                          <a:effectLst/>
                          <a:uLnTx/>
                          <a:uFillTx/>
                        </a:rPr>
                        <a:t>98979</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dirty="0">
                          <a:ln>
                            <a:noFill/>
                          </a:ln>
                          <a:effectLst/>
                          <a:uLnTx/>
                          <a:uFillTx/>
                        </a:rPr>
                        <a:t>11-3-2018</a:t>
                      </a:r>
                      <a:endParaRPr kumimoji="0" lang="en-US" sz="1000" b="0" i="0" u="none" strike="noStrike" kern="1200" cap="none" spc="0" normalizeH="0" baseline="0" noProof="0" dirty="0">
                        <a:ln>
                          <a:noFill/>
                        </a:ln>
                        <a:solidFill>
                          <a:srgbClr val="000000"/>
                        </a:solidFill>
                        <a:effectLst/>
                        <a:uLnTx/>
                        <a:uFillTx/>
                        <a:latin typeface="Segoe UI"/>
                        <a:ea typeface="+mn-ea"/>
                        <a:cs typeface="+mn-cs"/>
                      </a:endParaRPr>
                    </a:p>
                  </a:txBody>
                  <a:tcPr marL="55563" marR="55563" marT="27781" marB="27781"/>
                </a:tc>
                <a:tc>
                  <a:txBody>
                    <a:bodyPr/>
                    <a:lstStyle/>
                    <a:p>
                      <a:r>
                        <a:rPr lang="en-US" sz="1000" dirty="0"/>
                        <a:t>Z</a:t>
                      </a:r>
                    </a:p>
                  </a:txBody>
                  <a:tcPr marL="55563" marR="55563" marT="27781" marB="27781"/>
                </a:tc>
                <a:tc>
                  <a:txBody>
                    <a:bodyPr/>
                    <a:lstStyle/>
                    <a:p>
                      <a:r>
                        <a:rPr lang="en-US" sz="1000" dirty="0"/>
                        <a:t>DE</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41869205"/>
                  </a:ext>
                </a:extLst>
              </a:tr>
              <a:tr h="225336">
                <a:tc>
                  <a:txBody>
                    <a:bodyPr/>
                    <a:lstStyle/>
                    <a:p>
                      <a:r>
                        <a:rPr kumimoji="0" lang="en-US" sz="1000" u="none" strike="noStrike" kern="1200" cap="none" spc="0" normalizeH="0" baseline="0" noProof="0">
                          <a:ln>
                            <a:noFill/>
                          </a:ln>
                          <a:effectLst/>
                          <a:uLnTx/>
                          <a:uFillTx/>
                        </a:rPr>
                        <a:t>98137</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T</a:t>
                      </a:r>
                    </a:p>
                  </a:txBody>
                  <a:tcPr marL="55563" marR="55563" marT="27781" marB="27781"/>
                </a:tc>
                <a:tc>
                  <a:txBody>
                    <a:bodyPr/>
                    <a:lstStyle/>
                    <a:p>
                      <a:r>
                        <a:rPr lang="en-US" sz="1000" dirty="0"/>
                        <a:t>FR</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263327469"/>
                  </a:ext>
                </a:extLst>
              </a:tr>
              <a:tr h="225336">
                <a:tc>
                  <a:txBody>
                    <a:bodyPr/>
                    <a:lstStyle/>
                    <a:p>
                      <a:pPr algn="ctr"/>
                      <a:r>
                        <a:rPr lang="en-US" sz="1000"/>
                        <a:t>…</a:t>
                      </a:r>
                    </a:p>
                  </a:txBody>
                  <a:tcPr marL="55563" marR="55563" marT="27781" marB="27781">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000"/>
                        <a:t>…</a:t>
                      </a:r>
                    </a:p>
                  </a:txBody>
                  <a:tcPr marL="55563" marR="55563" marT="27781" marB="27781">
                    <a:lnB w="12700" cap="flat" cmpd="sng" algn="ctr">
                      <a:solidFill>
                        <a:schemeClr val="tx1"/>
                      </a:solidFill>
                      <a:prstDash val="solid"/>
                      <a:round/>
                      <a:headEnd type="none" w="med" len="med"/>
                      <a:tailEnd type="none" w="med" len="med"/>
                    </a:lnB>
                  </a:tcPr>
                </a:tc>
                <a:tc>
                  <a:txBody>
                    <a:bodyPr/>
                    <a:lstStyle/>
                    <a:p>
                      <a:pPr algn="ctr"/>
                      <a:r>
                        <a:rPr lang="en-US" sz="1000"/>
                        <a:t>…</a:t>
                      </a:r>
                    </a:p>
                  </a:txBody>
                  <a:tcPr marL="55563" marR="55563" marT="27781" marB="27781">
                    <a:lnB w="12700" cap="flat" cmpd="sng" algn="ctr">
                      <a:solidFill>
                        <a:schemeClr val="tx1"/>
                      </a:solidFill>
                      <a:prstDash val="solid"/>
                      <a:round/>
                      <a:headEnd type="none" w="med" len="med"/>
                      <a:tailEnd type="none" w="med" len="med"/>
                    </a:lnB>
                  </a:tcPr>
                </a:tc>
                <a:tc>
                  <a:txBody>
                    <a:bodyPr/>
                    <a:lstStyle/>
                    <a:p>
                      <a:pPr algn="ctr"/>
                      <a:r>
                        <a:rPr lang="en-US" sz="1000" dirty="0"/>
                        <a:t>…</a:t>
                      </a:r>
                    </a:p>
                  </a:txBody>
                  <a:tcPr marL="55563" marR="55563" marT="27781" marB="2778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972440"/>
                  </a:ext>
                </a:extLst>
              </a:tr>
            </a:tbl>
          </a:graphicData>
        </a:graphic>
      </p:graphicFrame>
      <p:sp>
        <p:nvSpPr>
          <p:cNvPr id="11" name="Text Placeholder 5">
            <a:extLst>
              <a:ext uri="{FF2B5EF4-FFF2-40B4-BE49-F238E27FC236}">
                <a16:creationId xmlns:a16="http://schemas.microsoft.com/office/drawing/2014/main" id="{2B20FE4F-DBE5-4CE2-A821-05565CF79BD8}"/>
              </a:ext>
            </a:extLst>
          </p:cNvPr>
          <p:cNvSpPr>
            <a:spLocks noGrp="1"/>
          </p:cNvSpPr>
          <p:nvPr>
            <p:ph type="body" sz="quarter" idx="10"/>
          </p:nvPr>
        </p:nvSpPr>
        <p:spPr>
          <a:xfrm>
            <a:off x="388807" y="1105473"/>
            <a:ext cx="2427651" cy="259690"/>
          </a:xfrm>
        </p:spPr>
        <p:txBody>
          <a:bodyPr/>
          <a:lstStyle/>
          <a:p>
            <a:pPr>
              <a:spcBef>
                <a:spcPts val="612"/>
              </a:spcBef>
            </a:pPr>
            <a:r>
              <a:rPr lang="en-US" sz="1632" dirty="0">
                <a:solidFill>
                  <a:schemeClr val="tx2"/>
                </a:solidFill>
              </a:rPr>
              <a:t>Logical table structure</a:t>
            </a:r>
          </a:p>
        </p:txBody>
      </p:sp>
      <p:sp>
        <p:nvSpPr>
          <p:cNvPr id="64" name="Rectangle 63">
            <a:extLst>
              <a:ext uri="{FF2B5EF4-FFF2-40B4-BE49-F238E27FC236}">
                <a16:creationId xmlns:a16="http://schemas.microsoft.com/office/drawing/2014/main" id="{9DF02122-110A-4BC1-B6B0-A1503424FF5C}"/>
              </a:ext>
            </a:extLst>
          </p:cNvPr>
          <p:cNvSpPr/>
          <p:nvPr/>
        </p:nvSpPr>
        <p:spPr bwMode="auto">
          <a:xfrm>
            <a:off x="3372338" y="1894589"/>
            <a:ext cx="3155779" cy="2132212"/>
          </a:xfrm>
          <a:prstGeom prst="rect">
            <a:avLst/>
          </a:prstGeom>
          <a:solidFill>
            <a:schemeClr val="bg2"/>
          </a:solidFill>
          <a:ln w="12700">
            <a:solidFill>
              <a:schemeClr val="bg1">
                <a:lumMod val="50000"/>
              </a:schemeClr>
            </a:solidFill>
            <a:prstDash val="dashDot"/>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err="1">
              <a:gradFill>
                <a:gsLst>
                  <a:gs pos="0">
                    <a:srgbClr val="FFFFFF"/>
                  </a:gs>
                  <a:gs pos="100000">
                    <a:srgbClr val="FFFFFF"/>
                  </a:gs>
                </a:gsLst>
                <a:lin ang="5400000" scaled="0"/>
              </a:gradFill>
              <a:latin typeface="Segoe UI"/>
              <a:ea typeface="Segoe UI" pitchFamily="34" charset="0"/>
              <a:cs typeface="Segoe UI" pitchFamily="34" charset="0"/>
            </a:endParaRPr>
          </a:p>
        </p:txBody>
      </p:sp>
      <p:graphicFrame>
        <p:nvGraphicFramePr>
          <p:cNvPr id="65" name="Table 64">
            <a:extLst>
              <a:ext uri="{FF2B5EF4-FFF2-40B4-BE49-F238E27FC236}">
                <a16:creationId xmlns:a16="http://schemas.microsoft.com/office/drawing/2014/main" id="{CE56E5CD-E1D3-4791-A23F-2F7C6694FDCC}"/>
              </a:ext>
            </a:extLst>
          </p:cNvPr>
          <p:cNvGraphicFramePr>
            <a:graphicFrameLocks noGrp="1"/>
          </p:cNvGraphicFramePr>
          <p:nvPr/>
        </p:nvGraphicFramePr>
        <p:xfrm>
          <a:off x="3495057" y="2588706"/>
          <a:ext cx="691983" cy="1352016"/>
        </p:xfrm>
        <a:graphic>
          <a:graphicData uri="http://schemas.openxmlformats.org/drawingml/2006/table">
            <a:tbl>
              <a:tblPr firstRow="1" bandRow="1">
                <a:tableStyleId>{69CF1AB2-1976-4502-BF36-3FF5EA218861}</a:tableStyleId>
              </a:tblPr>
              <a:tblGrid>
                <a:gridCol w="691983">
                  <a:extLst>
                    <a:ext uri="{9D8B030D-6E8A-4147-A177-3AD203B41FA5}">
                      <a16:colId xmlns:a16="http://schemas.microsoft.com/office/drawing/2014/main" val="2330257518"/>
                    </a:ext>
                  </a:extLst>
                </a:gridCol>
              </a:tblGrid>
              <a:tr h="225336">
                <a:tc>
                  <a:txBody>
                    <a:bodyPr/>
                    <a:lstStyle/>
                    <a:p>
                      <a:r>
                        <a:rPr lang="en-US" sz="900" dirty="0" err="1">
                          <a:solidFill>
                            <a:schemeClr val="bg1"/>
                          </a:solidFill>
                        </a:rPr>
                        <a:t>OrderId</a:t>
                      </a:r>
                      <a:endParaRPr lang="en-US" sz="900" dirty="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5336">
                <a:tc>
                  <a:txBody>
                    <a:bodyPr/>
                    <a:lstStyle/>
                    <a:p>
                      <a:pPr algn="l" fontAlgn="b"/>
                      <a:r>
                        <a:rPr lang="en-US" sz="1100" u="none" strike="noStrike">
                          <a:effectLst/>
                        </a:rPr>
                        <a:t>82147</a:t>
                      </a:r>
                      <a:endParaRPr lang="en-US" sz="1100" b="0" i="0" u="none" strike="noStrike">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5336">
                <a:tc>
                  <a:txBody>
                    <a:bodyPr/>
                    <a:lstStyle/>
                    <a:p>
                      <a:pPr algn="l" fontAlgn="b"/>
                      <a:r>
                        <a:rPr lang="en-US" sz="1100" u="none" strike="noStrike" dirty="0">
                          <a:effectLst/>
                        </a:rPr>
                        <a:t>85016</a:t>
                      </a:r>
                      <a:endParaRPr lang="en-US" sz="1100" b="0" i="0" u="none" strike="noStrike" dirty="0">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5336">
                <a:tc>
                  <a:txBody>
                    <a:bodyPr/>
                    <a:lstStyle/>
                    <a:p>
                      <a:pPr algn="l" fontAlgn="b"/>
                      <a:r>
                        <a:rPr lang="en-US" sz="1100" u="none" strike="noStrike" dirty="0">
                          <a:effectLst/>
                        </a:rPr>
                        <a:t>85018</a:t>
                      </a:r>
                      <a:endParaRPr lang="en-US" sz="1100" b="0" i="0" u="none" strike="noStrike" dirty="0">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077040596"/>
                  </a:ext>
                </a:extLst>
              </a:tr>
              <a:tr h="225336">
                <a:tc>
                  <a:txBody>
                    <a:bodyPr/>
                    <a:lstStyle/>
                    <a:p>
                      <a:pPr algn="l" fontAlgn="b"/>
                      <a:r>
                        <a:rPr lang="en-US" sz="1100" u="none" strike="noStrike" dirty="0">
                          <a:effectLst/>
                        </a:rPr>
                        <a:t>85216</a:t>
                      </a:r>
                      <a:endParaRPr lang="en-US" sz="1100" b="0" i="0" u="none" strike="noStrike" dirty="0">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362039982"/>
                  </a:ext>
                </a:extLst>
              </a:tr>
              <a:tr h="225336">
                <a:tc>
                  <a:txBody>
                    <a:bodyPr/>
                    <a:lstStyle/>
                    <a:p>
                      <a:pPr algn="l" fontAlgn="b"/>
                      <a:r>
                        <a:rPr lang="en-US" sz="1100" u="none" strike="noStrike" dirty="0">
                          <a:effectLst/>
                        </a:rPr>
                        <a:t>85395</a:t>
                      </a:r>
                      <a:endParaRPr lang="en-US" sz="1100" b="0" i="0" u="none" strike="noStrike" dirty="0">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62406426"/>
                  </a:ext>
                </a:extLst>
              </a:tr>
            </a:tbl>
          </a:graphicData>
        </a:graphic>
      </p:graphicFrame>
      <p:graphicFrame>
        <p:nvGraphicFramePr>
          <p:cNvPr id="67" name="Table 66">
            <a:extLst>
              <a:ext uri="{FF2B5EF4-FFF2-40B4-BE49-F238E27FC236}">
                <a16:creationId xmlns:a16="http://schemas.microsoft.com/office/drawing/2014/main" id="{836FF59E-247D-4F43-A8D9-3AAC6FA35481}"/>
              </a:ext>
            </a:extLst>
          </p:cNvPr>
          <p:cNvGraphicFramePr>
            <a:graphicFrameLocks noGrp="1"/>
          </p:cNvGraphicFramePr>
          <p:nvPr/>
        </p:nvGraphicFramePr>
        <p:xfrm>
          <a:off x="4256392" y="3486064"/>
          <a:ext cx="777169" cy="450672"/>
        </p:xfrm>
        <a:graphic>
          <a:graphicData uri="http://schemas.openxmlformats.org/drawingml/2006/table">
            <a:tbl>
              <a:tblPr firstRow="1" bandRow="1">
                <a:tableStyleId>{69CF1AB2-1976-4502-BF36-3FF5EA218861}</a:tableStyleId>
              </a:tblPr>
              <a:tblGrid>
                <a:gridCol w="777169">
                  <a:extLst>
                    <a:ext uri="{9D8B030D-6E8A-4147-A177-3AD203B41FA5}">
                      <a16:colId xmlns:a16="http://schemas.microsoft.com/office/drawing/2014/main" val="778469355"/>
                    </a:ext>
                  </a:extLst>
                </a:gridCol>
              </a:tblGrid>
              <a:tr h="225336">
                <a:tc>
                  <a:txBody>
                    <a:bodyPr/>
                    <a:lstStyle/>
                    <a:p>
                      <a:r>
                        <a:rPr lang="en-US" sz="900" dirty="0">
                          <a:solidFill>
                            <a:schemeClr val="bg1"/>
                          </a:solidFill>
                        </a:rPr>
                        <a:t>Date</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5336">
                <a:tc>
                  <a:txBody>
                    <a:bodyPr/>
                    <a:lstStyle/>
                    <a:p>
                      <a:r>
                        <a:rPr kumimoji="0" lang="en-US" sz="1000" u="none" strike="noStrike" kern="1200" cap="none" spc="0" normalizeH="0" baseline="0" noProof="0" dirty="0">
                          <a:ln>
                            <a:noFill/>
                          </a:ln>
                          <a:effectLst/>
                          <a:uLnTx/>
                          <a:uFillTx/>
                        </a:rPr>
                        <a:t>11-2-2018</a:t>
                      </a:r>
                      <a:endParaRPr lang="en-US" sz="1000" dirty="0"/>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14366343"/>
                  </a:ext>
                </a:extLst>
              </a:tr>
            </a:tbl>
          </a:graphicData>
        </a:graphic>
      </p:graphicFrame>
      <p:graphicFrame>
        <p:nvGraphicFramePr>
          <p:cNvPr id="68" name="Table 67">
            <a:extLst>
              <a:ext uri="{FF2B5EF4-FFF2-40B4-BE49-F238E27FC236}">
                <a16:creationId xmlns:a16="http://schemas.microsoft.com/office/drawing/2014/main" id="{A889EEF2-8896-40E4-82D0-B8428EF3996A}"/>
              </a:ext>
            </a:extLst>
          </p:cNvPr>
          <p:cNvGraphicFramePr>
            <a:graphicFrameLocks noGrp="1"/>
          </p:cNvGraphicFramePr>
          <p:nvPr/>
        </p:nvGraphicFramePr>
        <p:xfrm>
          <a:off x="5709637" y="2619376"/>
          <a:ext cx="585523" cy="1322133"/>
        </p:xfrm>
        <a:graphic>
          <a:graphicData uri="http://schemas.openxmlformats.org/drawingml/2006/table">
            <a:tbl>
              <a:tblPr firstRow="1" bandRow="1">
                <a:tableStyleId>{69CF1AB2-1976-4502-BF36-3FF5EA218861}</a:tableStyleId>
              </a:tblPr>
              <a:tblGrid>
                <a:gridCol w="585523">
                  <a:extLst>
                    <a:ext uri="{9D8B030D-6E8A-4147-A177-3AD203B41FA5}">
                      <a16:colId xmlns:a16="http://schemas.microsoft.com/office/drawing/2014/main" val="40476078"/>
                    </a:ext>
                  </a:extLst>
                </a:gridCol>
              </a:tblGrid>
              <a:tr h="195453">
                <a:tc>
                  <a:txBody>
                    <a:bodyPr/>
                    <a:lstStyle/>
                    <a:p>
                      <a:r>
                        <a:rPr lang="en-US" sz="900" dirty="0">
                          <a:solidFill>
                            <a:schemeClr val="bg1"/>
                          </a:solidFill>
                        </a:rPr>
                        <a:t>Country</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5336">
                <a:tc>
                  <a:txBody>
                    <a:bodyPr/>
                    <a:lstStyle/>
                    <a:p>
                      <a:r>
                        <a:rPr lang="en-US" sz="1000"/>
                        <a:t>FR</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5336">
                <a:tc>
                  <a:txBody>
                    <a:bodyPr/>
                    <a:lstStyle/>
                    <a:p>
                      <a:r>
                        <a:rPr lang="en-US" sz="1000"/>
                        <a:t>UK</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5336">
                <a:tc>
                  <a:txBody>
                    <a:bodyPr/>
                    <a:lstStyle/>
                    <a:p>
                      <a:r>
                        <a:rPr lang="en-US" sz="1000"/>
                        <a:t>SP</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162406426"/>
                  </a:ext>
                </a:extLst>
              </a:tr>
              <a:tr h="225336">
                <a:tc>
                  <a:txBody>
                    <a:bodyPr/>
                    <a:lstStyle/>
                    <a:p>
                      <a:r>
                        <a:rPr lang="en-US" sz="1000" dirty="0"/>
                        <a:t>DE</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801448120"/>
                  </a:ext>
                </a:extLst>
              </a:tr>
              <a:tr h="225336">
                <a:tc>
                  <a:txBody>
                    <a:bodyPr/>
                    <a:lstStyle/>
                    <a:p>
                      <a:r>
                        <a:rPr lang="en-US" sz="1000" dirty="0"/>
                        <a:t>NL</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58041110"/>
                  </a:ext>
                </a:extLst>
              </a:tr>
            </a:tbl>
          </a:graphicData>
        </a:graphic>
      </p:graphicFrame>
      <p:graphicFrame>
        <p:nvGraphicFramePr>
          <p:cNvPr id="69" name="Table 68">
            <a:extLst>
              <a:ext uri="{FF2B5EF4-FFF2-40B4-BE49-F238E27FC236}">
                <a16:creationId xmlns:a16="http://schemas.microsoft.com/office/drawing/2014/main" id="{90D87DFF-570F-4319-B4C4-9AFAD4465F5C}"/>
              </a:ext>
            </a:extLst>
          </p:cNvPr>
          <p:cNvGraphicFramePr>
            <a:graphicFrameLocks noGrp="1"/>
          </p:cNvGraphicFramePr>
          <p:nvPr/>
        </p:nvGraphicFramePr>
        <p:xfrm>
          <a:off x="5082126" y="3264602"/>
          <a:ext cx="534304" cy="676008"/>
        </p:xfrm>
        <a:graphic>
          <a:graphicData uri="http://schemas.openxmlformats.org/drawingml/2006/table">
            <a:tbl>
              <a:tblPr firstRow="1" bandRow="1">
                <a:tableStyleId>{69CF1AB2-1976-4502-BF36-3FF5EA218861}</a:tableStyleId>
              </a:tblPr>
              <a:tblGrid>
                <a:gridCol w="534304">
                  <a:extLst>
                    <a:ext uri="{9D8B030D-6E8A-4147-A177-3AD203B41FA5}">
                      <a16:colId xmlns:a16="http://schemas.microsoft.com/office/drawing/2014/main" val="3068263925"/>
                    </a:ext>
                  </a:extLst>
                </a:gridCol>
              </a:tblGrid>
              <a:tr h="225336">
                <a:tc>
                  <a:txBody>
                    <a:bodyPr/>
                    <a:lstStyle/>
                    <a:p>
                      <a:r>
                        <a:rPr lang="en-US" sz="900" dirty="0">
                          <a:solidFill>
                            <a:schemeClr val="bg1"/>
                          </a:solidFill>
                        </a:rPr>
                        <a:t>Name</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5336">
                <a:tc>
                  <a:txBody>
                    <a:bodyPr/>
                    <a:lstStyle/>
                    <a:p>
                      <a:r>
                        <a:rPr lang="en-US" sz="1000" dirty="0"/>
                        <a:t>Q</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5336">
                <a:tc>
                  <a:txBody>
                    <a:bodyPr/>
                    <a:lstStyle/>
                    <a:p>
                      <a:r>
                        <a:rPr lang="en-US" sz="1000" dirty="0"/>
                        <a:t>V</a:t>
                      </a:r>
                    </a:p>
                  </a:txBody>
                  <a:tcPr marL="55563" marR="55563" marT="27781" marB="2778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2893756"/>
                  </a:ext>
                </a:extLst>
              </a:tr>
            </a:tbl>
          </a:graphicData>
        </a:graphic>
      </p:graphicFrame>
      <p:grpSp>
        <p:nvGrpSpPr>
          <p:cNvPr id="70" name="Group 69">
            <a:extLst>
              <a:ext uri="{FF2B5EF4-FFF2-40B4-BE49-F238E27FC236}">
                <a16:creationId xmlns:a16="http://schemas.microsoft.com/office/drawing/2014/main" id="{EDDA739E-D4B8-48B4-AAD2-30589DF01454}"/>
              </a:ext>
            </a:extLst>
          </p:cNvPr>
          <p:cNvGrpSpPr/>
          <p:nvPr/>
        </p:nvGrpSpPr>
        <p:grpSpPr>
          <a:xfrm>
            <a:off x="5727149" y="2376832"/>
            <a:ext cx="210864" cy="213247"/>
            <a:chOff x="7302089" y="1925930"/>
            <a:chExt cx="704483" cy="712447"/>
          </a:xfrm>
        </p:grpSpPr>
        <p:cxnSp>
          <p:nvCxnSpPr>
            <p:cNvPr id="71" name="Straight Arrow Connector 70">
              <a:extLst>
                <a:ext uri="{FF2B5EF4-FFF2-40B4-BE49-F238E27FC236}">
                  <a16:creationId xmlns:a16="http://schemas.microsoft.com/office/drawing/2014/main" id="{532E0054-E509-4862-A6AF-B14235B72B3D}"/>
                </a:ext>
              </a:extLst>
            </p:cNvPr>
            <p:cNvCxnSpPr/>
            <p:nvPr/>
          </p:nvCxnSpPr>
          <p:spPr>
            <a:xfrm>
              <a:off x="7361892" y="1966887"/>
              <a:ext cx="286032" cy="28603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FDB956DD-044B-46DF-84BF-0502FB39E0F1}"/>
                </a:ext>
              </a:extLst>
            </p:cNvPr>
            <p:cNvCxnSpPr>
              <a:cxnSpLocks/>
            </p:cNvCxnSpPr>
            <p:nvPr/>
          </p:nvCxnSpPr>
          <p:spPr>
            <a:xfrm flipH="1" flipV="1">
              <a:off x="7698771" y="2302938"/>
              <a:ext cx="307801" cy="3130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F844C784-FD2D-415B-8852-CD74185ED473}"/>
                </a:ext>
              </a:extLst>
            </p:cNvPr>
            <p:cNvCxnSpPr>
              <a:cxnSpLocks/>
            </p:cNvCxnSpPr>
            <p:nvPr/>
          </p:nvCxnSpPr>
          <p:spPr>
            <a:xfrm flipV="1">
              <a:off x="7302089" y="2327737"/>
              <a:ext cx="300063" cy="31064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13947204-467C-4041-B5BA-8DE3F7D11D3F}"/>
                </a:ext>
              </a:extLst>
            </p:cNvPr>
            <p:cNvCxnSpPr>
              <a:cxnSpLocks/>
            </p:cNvCxnSpPr>
            <p:nvPr/>
          </p:nvCxnSpPr>
          <p:spPr>
            <a:xfrm flipH="1">
              <a:off x="7701085" y="1925930"/>
              <a:ext cx="241273" cy="3020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80" name="Group 79">
            <a:extLst>
              <a:ext uri="{FF2B5EF4-FFF2-40B4-BE49-F238E27FC236}">
                <a16:creationId xmlns:a16="http://schemas.microsoft.com/office/drawing/2014/main" id="{AABA206D-C0AB-4FEF-8CD9-063315B733B8}"/>
              </a:ext>
            </a:extLst>
          </p:cNvPr>
          <p:cNvGrpSpPr/>
          <p:nvPr/>
        </p:nvGrpSpPr>
        <p:grpSpPr>
          <a:xfrm>
            <a:off x="4293745" y="3252343"/>
            <a:ext cx="210864" cy="213247"/>
            <a:chOff x="7302089" y="1925930"/>
            <a:chExt cx="704483" cy="712447"/>
          </a:xfrm>
        </p:grpSpPr>
        <p:cxnSp>
          <p:nvCxnSpPr>
            <p:cNvPr id="81" name="Straight Arrow Connector 80">
              <a:extLst>
                <a:ext uri="{FF2B5EF4-FFF2-40B4-BE49-F238E27FC236}">
                  <a16:creationId xmlns:a16="http://schemas.microsoft.com/office/drawing/2014/main" id="{8D62FD9C-66D8-4D3D-9D43-27367A9A1318}"/>
                </a:ext>
              </a:extLst>
            </p:cNvPr>
            <p:cNvCxnSpPr/>
            <p:nvPr/>
          </p:nvCxnSpPr>
          <p:spPr>
            <a:xfrm>
              <a:off x="7361892" y="1966887"/>
              <a:ext cx="286032" cy="28603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C9F534E6-EEE1-41A5-B349-5DB113A68AE2}"/>
                </a:ext>
              </a:extLst>
            </p:cNvPr>
            <p:cNvCxnSpPr>
              <a:cxnSpLocks/>
            </p:cNvCxnSpPr>
            <p:nvPr/>
          </p:nvCxnSpPr>
          <p:spPr>
            <a:xfrm flipH="1" flipV="1">
              <a:off x="7698771" y="2302938"/>
              <a:ext cx="307801" cy="3130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AD4A797D-9785-49C2-8A04-03526C3A3141}"/>
                </a:ext>
              </a:extLst>
            </p:cNvPr>
            <p:cNvCxnSpPr>
              <a:cxnSpLocks/>
            </p:cNvCxnSpPr>
            <p:nvPr/>
          </p:nvCxnSpPr>
          <p:spPr>
            <a:xfrm flipV="1">
              <a:off x="7302089" y="2327737"/>
              <a:ext cx="300063" cy="31064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5D246C26-A4B1-4579-BEC0-B835409494B2}"/>
                </a:ext>
              </a:extLst>
            </p:cNvPr>
            <p:cNvCxnSpPr>
              <a:cxnSpLocks/>
            </p:cNvCxnSpPr>
            <p:nvPr/>
          </p:nvCxnSpPr>
          <p:spPr>
            <a:xfrm flipH="1">
              <a:off x="7701085" y="1925930"/>
              <a:ext cx="241273" cy="3020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91" name="Group 90">
            <a:extLst>
              <a:ext uri="{FF2B5EF4-FFF2-40B4-BE49-F238E27FC236}">
                <a16:creationId xmlns:a16="http://schemas.microsoft.com/office/drawing/2014/main" id="{3EB4B4FF-7EAB-44B6-9447-93E8F8D0FEFD}"/>
              </a:ext>
            </a:extLst>
          </p:cNvPr>
          <p:cNvGrpSpPr/>
          <p:nvPr/>
        </p:nvGrpSpPr>
        <p:grpSpPr>
          <a:xfrm>
            <a:off x="3512593" y="2359646"/>
            <a:ext cx="210864" cy="213247"/>
            <a:chOff x="7302089" y="1925930"/>
            <a:chExt cx="704483" cy="712447"/>
          </a:xfrm>
        </p:grpSpPr>
        <p:cxnSp>
          <p:nvCxnSpPr>
            <p:cNvPr id="92" name="Straight Arrow Connector 91">
              <a:extLst>
                <a:ext uri="{FF2B5EF4-FFF2-40B4-BE49-F238E27FC236}">
                  <a16:creationId xmlns:a16="http://schemas.microsoft.com/office/drawing/2014/main" id="{3485CD26-19F9-4A7A-96A2-52A08EF3E596}"/>
                </a:ext>
              </a:extLst>
            </p:cNvPr>
            <p:cNvCxnSpPr/>
            <p:nvPr/>
          </p:nvCxnSpPr>
          <p:spPr>
            <a:xfrm>
              <a:off x="7361892" y="1966887"/>
              <a:ext cx="286032" cy="28603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F60007E9-29BD-4238-B2F7-0993754779A3}"/>
                </a:ext>
              </a:extLst>
            </p:cNvPr>
            <p:cNvCxnSpPr>
              <a:cxnSpLocks/>
            </p:cNvCxnSpPr>
            <p:nvPr/>
          </p:nvCxnSpPr>
          <p:spPr>
            <a:xfrm flipH="1" flipV="1">
              <a:off x="7698771" y="2302938"/>
              <a:ext cx="307801" cy="3130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FD0AE280-D2DF-462E-8A0E-0C5D91C693BA}"/>
                </a:ext>
              </a:extLst>
            </p:cNvPr>
            <p:cNvCxnSpPr>
              <a:cxnSpLocks/>
            </p:cNvCxnSpPr>
            <p:nvPr/>
          </p:nvCxnSpPr>
          <p:spPr>
            <a:xfrm flipV="1">
              <a:off x="7302089" y="2327737"/>
              <a:ext cx="300063" cy="31064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2517E1DF-B0B2-453A-AEB1-3454479EF1A6}"/>
                </a:ext>
              </a:extLst>
            </p:cNvPr>
            <p:cNvCxnSpPr>
              <a:cxnSpLocks/>
            </p:cNvCxnSpPr>
            <p:nvPr/>
          </p:nvCxnSpPr>
          <p:spPr>
            <a:xfrm flipH="1">
              <a:off x="7701085" y="1925930"/>
              <a:ext cx="241273" cy="3020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96" name="Group 95">
            <a:extLst>
              <a:ext uri="{FF2B5EF4-FFF2-40B4-BE49-F238E27FC236}">
                <a16:creationId xmlns:a16="http://schemas.microsoft.com/office/drawing/2014/main" id="{23AB37D3-5658-450B-98BB-96D6C9329643}"/>
              </a:ext>
            </a:extLst>
          </p:cNvPr>
          <p:cNvGrpSpPr/>
          <p:nvPr/>
        </p:nvGrpSpPr>
        <p:grpSpPr>
          <a:xfrm>
            <a:off x="5113851" y="3014893"/>
            <a:ext cx="210864" cy="213247"/>
            <a:chOff x="7302089" y="1925930"/>
            <a:chExt cx="704483" cy="712447"/>
          </a:xfrm>
        </p:grpSpPr>
        <p:cxnSp>
          <p:nvCxnSpPr>
            <p:cNvPr id="97" name="Straight Arrow Connector 96">
              <a:extLst>
                <a:ext uri="{FF2B5EF4-FFF2-40B4-BE49-F238E27FC236}">
                  <a16:creationId xmlns:a16="http://schemas.microsoft.com/office/drawing/2014/main" id="{5BD3B100-5115-4CEE-A546-58245750EA5F}"/>
                </a:ext>
              </a:extLst>
            </p:cNvPr>
            <p:cNvCxnSpPr/>
            <p:nvPr/>
          </p:nvCxnSpPr>
          <p:spPr>
            <a:xfrm>
              <a:off x="7361892" y="1966887"/>
              <a:ext cx="286032" cy="286032"/>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23394843-6D7D-45E7-9F82-BA6F51DE16F9}"/>
                </a:ext>
              </a:extLst>
            </p:cNvPr>
            <p:cNvCxnSpPr>
              <a:cxnSpLocks/>
            </p:cNvCxnSpPr>
            <p:nvPr/>
          </p:nvCxnSpPr>
          <p:spPr>
            <a:xfrm flipH="1" flipV="1">
              <a:off x="7698771" y="2302938"/>
              <a:ext cx="307801" cy="31309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B6EDCA11-CAA0-4C53-BFFC-1089AE4507D4}"/>
                </a:ext>
              </a:extLst>
            </p:cNvPr>
            <p:cNvCxnSpPr>
              <a:cxnSpLocks/>
            </p:cNvCxnSpPr>
            <p:nvPr/>
          </p:nvCxnSpPr>
          <p:spPr>
            <a:xfrm flipV="1">
              <a:off x="7302089" y="2327737"/>
              <a:ext cx="300063" cy="310640"/>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5CA60FA2-D837-4B3E-B3C6-627110E92312}"/>
                </a:ext>
              </a:extLst>
            </p:cNvPr>
            <p:cNvCxnSpPr>
              <a:cxnSpLocks/>
            </p:cNvCxnSpPr>
            <p:nvPr/>
          </p:nvCxnSpPr>
          <p:spPr>
            <a:xfrm flipH="1">
              <a:off x="7701085" y="1925930"/>
              <a:ext cx="241273" cy="302024"/>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101" name="Text Placeholder 5">
            <a:extLst>
              <a:ext uri="{FF2B5EF4-FFF2-40B4-BE49-F238E27FC236}">
                <a16:creationId xmlns:a16="http://schemas.microsoft.com/office/drawing/2014/main" id="{018594A2-572E-43CF-8FE6-AE8508F3C339}"/>
              </a:ext>
            </a:extLst>
          </p:cNvPr>
          <p:cNvSpPr txBox="1">
            <a:spLocks/>
          </p:cNvSpPr>
          <p:nvPr/>
        </p:nvSpPr>
        <p:spPr>
          <a:xfrm>
            <a:off x="3451563" y="1913400"/>
            <a:ext cx="3316937" cy="382178"/>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224" dirty="0">
                <a:latin typeface="Segoe UI Semibold"/>
              </a:rPr>
              <a:t>Rowgroup1 </a:t>
            </a:r>
            <a:br>
              <a:rPr lang="en-US" sz="1224" dirty="0">
                <a:latin typeface="Segoe UI Semibold"/>
              </a:rPr>
            </a:br>
            <a:r>
              <a:rPr lang="en-US" sz="1071" dirty="0">
                <a:latin typeface="Segoe UI Semibold"/>
              </a:rPr>
              <a:t>Min (</a:t>
            </a:r>
            <a:r>
              <a:rPr lang="en-US" sz="1071" dirty="0" err="1">
                <a:latin typeface="Segoe UI Semibold"/>
              </a:rPr>
              <a:t>OrderId</a:t>
            </a:r>
            <a:r>
              <a:rPr lang="en-US" sz="1071" dirty="0">
                <a:latin typeface="Segoe UI Semibold"/>
              </a:rPr>
              <a:t>): </a:t>
            </a:r>
            <a:r>
              <a:rPr lang="en-US" sz="1071" dirty="0">
                <a:latin typeface="Segoe UI"/>
              </a:rPr>
              <a:t>82147  |  M</a:t>
            </a:r>
            <a:r>
              <a:rPr lang="en-US" sz="1071" dirty="0">
                <a:latin typeface="Segoe UI Semibold"/>
              </a:rPr>
              <a:t>ax (</a:t>
            </a:r>
            <a:r>
              <a:rPr lang="en-US" sz="1071" dirty="0" err="1">
                <a:latin typeface="Segoe UI Semibold"/>
              </a:rPr>
              <a:t>OrderId</a:t>
            </a:r>
            <a:r>
              <a:rPr lang="en-US" sz="1071" dirty="0">
                <a:latin typeface="Segoe UI Semibold"/>
              </a:rPr>
              <a:t>): </a:t>
            </a:r>
            <a:r>
              <a:rPr lang="en-US" sz="1071" dirty="0">
                <a:latin typeface="Segoe UI"/>
              </a:rPr>
              <a:t>85395</a:t>
            </a:r>
            <a:endParaRPr lang="en-US" sz="1071" dirty="0">
              <a:latin typeface="Segoe UI Semibold"/>
            </a:endParaRPr>
          </a:p>
        </p:txBody>
      </p:sp>
      <p:graphicFrame>
        <p:nvGraphicFramePr>
          <p:cNvPr id="102" name="Table 101">
            <a:extLst>
              <a:ext uri="{FF2B5EF4-FFF2-40B4-BE49-F238E27FC236}">
                <a16:creationId xmlns:a16="http://schemas.microsoft.com/office/drawing/2014/main" id="{E4C7CC43-D228-4DAD-BE6B-4E4EA360ACFD}"/>
              </a:ext>
            </a:extLst>
          </p:cNvPr>
          <p:cNvGraphicFramePr>
            <a:graphicFrameLocks noGrp="1"/>
          </p:cNvGraphicFramePr>
          <p:nvPr/>
        </p:nvGraphicFramePr>
        <p:xfrm>
          <a:off x="3466100" y="4431547"/>
          <a:ext cx="3133289" cy="920184"/>
        </p:xfrm>
        <a:graphic>
          <a:graphicData uri="http://schemas.openxmlformats.org/drawingml/2006/table">
            <a:tbl>
              <a:tblPr firstRow="1" bandRow="1">
                <a:tableStyleId>{69CF1AB2-1976-4502-BF36-3FF5EA218861}</a:tableStyleId>
              </a:tblPr>
              <a:tblGrid>
                <a:gridCol w="813867">
                  <a:extLst>
                    <a:ext uri="{9D8B030D-6E8A-4147-A177-3AD203B41FA5}">
                      <a16:colId xmlns:a16="http://schemas.microsoft.com/office/drawing/2014/main" val="2330257518"/>
                    </a:ext>
                  </a:extLst>
                </a:gridCol>
                <a:gridCol w="914058">
                  <a:extLst>
                    <a:ext uri="{9D8B030D-6E8A-4147-A177-3AD203B41FA5}">
                      <a16:colId xmlns:a16="http://schemas.microsoft.com/office/drawing/2014/main" val="778469355"/>
                    </a:ext>
                  </a:extLst>
                </a:gridCol>
                <a:gridCol w="628415">
                  <a:extLst>
                    <a:ext uri="{9D8B030D-6E8A-4147-A177-3AD203B41FA5}">
                      <a16:colId xmlns:a16="http://schemas.microsoft.com/office/drawing/2014/main" val="3068263925"/>
                    </a:ext>
                  </a:extLst>
                </a:gridCol>
                <a:gridCol w="776949">
                  <a:extLst>
                    <a:ext uri="{9D8B030D-6E8A-4147-A177-3AD203B41FA5}">
                      <a16:colId xmlns:a16="http://schemas.microsoft.com/office/drawing/2014/main" val="40476078"/>
                    </a:ext>
                  </a:extLst>
                </a:gridCol>
              </a:tblGrid>
              <a:tr h="195453">
                <a:tc>
                  <a:txBody>
                    <a:bodyPr/>
                    <a:lstStyle/>
                    <a:p>
                      <a:r>
                        <a:rPr lang="en-US" sz="900" err="1">
                          <a:solidFill>
                            <a:schemeClr val="bg1"/>
                          </a:solidFill>
                        </a:rPr>
                        <a:t>OrderId</a:t>
                      </a:r>
                      <a:endParaRPr lang="en-US" sz="90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Date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a:solidFill>
                            <a:schemeClr val="bg1"/>
                          </a:solidFill>
                        </a:rPr>
                        <a:t>Name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Country</a:t>
                      </a:r>
                    </a:p>
                  </a:txBody>
                  <a:tcPr marL="55563" marR="55563" marT="27781" marB="2778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81607">
                <a:tc>
                  <a:txBody>
                    <a:bodyPr/>
                    <a:lstStyle/>
                    <a:p>
                      <a:pPr marL="0" algn="l" defTabSz="914192" rtl="0" eaLnBrk="1" fontAlgn="b" latinLnBrk="0" hangingPunct="1"/>
                      <a:r>
                        <a:rPr lang="en-US" sz="800" kern="1200" dirty="0">
                          <a:solidFill>
                            <a:schemeClr val="dk1"/>
                          </a:solidFill>
                          <a:latin typeface="+mn-lt"/>
                          <a:ea typeface="+mn-ea"/>
                          <a:cs typeface="+mn-cs"/>
                        </a:rPr>
                        <a:t>98137</a:t>
                      </a:r>
                    </a:p>
                  </a:txBody>
                  <a:tcPr marL="5551" marR="5551" marT="5551" marB="0" anchor="b">
                    <a:lnL w="12700" cap="flat" cmpd="sng" algn="ctr">
                      <a:solidFill>
                        <a:schemeClr val="tx1"/>
                      </a:solidFill>
                      <a:prstDash val="solid"/>
                      <a:round/>
                      <a:headEnd type="none" w="med" len="med"/>
                      <a:tailEnd type="none" w="med" len="med"/>
                    </a:lnL>
                  </a:tcPr>
                </a:tc>
                <a:tc>
                  <a:txBody>
                    <a:bodyPr/>
                    <a:lstStyle/>
                    <a:p>
                      <a:r>
                        <a:rPr lang="en-US" sz="800"/>
                        <a:t>11-3-2018</a:t>
                      </a:r>
                    </a:p>
                  </a:txBody>
                  <a:tcPr marL="55563" marR="55563" marT="27781" marB="27781"/>
                </a:tc>
                <a:tc>
                  <a:txBody>
                    <a:bodyPr/>
                    <a:lstStyle/>
                    <a:p>
                      <a:r>
                        <a:rPr lang="en-US" sz="800"/>
                        <a:t>T</a:t>
                      </a:r>
                    </a:p>
                  </a:txBody>
                  <a:tcPr marL="55563" marR="55563" marT="27781" marB="27781"/>
                </a:tc>
                <a:tc>
                  <a:txBody>
                    <a:bodyPr/>
                    <a:lstStyle/>
                    <a:p>
                      <a:r>
                        <a:rPr lang="en-US" sz="800"/>
                        <a:t>FR</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181607">
                <a:tc>
                  <a:txBody>
                    <a:bodyPr/>
                    <a:lstStyle/>
                    <a:p>
                      <a:pPr marL="0" algn="l" defTabSz="914192" rtl="0" eaLnBrk="1" fontAlgn="b" latinLnBrk="0" hangingPunct="1"/>
                      <a:r>
                        <a:rPr lang="en-US" sz="800" kern="1200" dirty="0">
                          <a:solidFill>
                            <a:schemeClr val="dk1"/>
                          </a:solidFill>
                          <a:latin typeface="+mn-lt"/>
                          <a:ea typeface="+mn-ea"/>
                          <a:cs typeface="+mn-cs"/>
                        </a:rPr>
                        <a:t>98310</a:t>
                      </a:r>
                    </a:p>
                  </a:txBody>
                  <a:tcPr marL="5551" marR="5551" marT="5551" marB="0" anchor="b">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effectLst/>
                          <a:uLnTx/>
                          <a:uFillTx/>
                        </a:rPr>
                        <a:t>11-3-2018</a:t>
                      </a:r>
                      <a:endParaRPr kumimoji="0" lang="en-US" sz="800" b="0" i="0" u="none" strike="noStrike" kern="1200" cap="none" spc="0" normalizeH="0" baseline="0" noProof="0" dirty="0">
                        <a:ln>
                          <a:noFill/>
                        </a:ln>
                        <a:solidFill>
                          <a:srgbClr val="000000"/>
                        </a:solidFill>
                        <a:effectLst/>
                        <a:uLnTx/>
                        <a:uFillTx/>
                        <a:latin typeface="Segoe UI"/>
                        <a:ea typeface="+mn-ea"/>
                        <a:cs typeface="+mn-cs"/>
                      </a:endParaRPr>
                    </a:p>
                  </a:txBody>
                  <a:tcPr marL="55563" marR="55563" marT="27781" marB="27781"/>
                </a:tc>
                <a:tc>
                  <a:txBody>
                    <a:bodyPr/>
                    <a:lstStyle/>
                    <a:p>
                      <a:r>
                        <a:rPr lang="en-US" sz="800" dirty="0"/>
                        <a:t>D</a:t>
                      </a:r>
                    </a:p>
                  </a:txBody>
                  <a:tcPr marL="55563" marR="55563" marT="27781" marB="27781"/>
                </a:tc>
                <a:tc>
                  <a:txBody>
                    <a:bodyPr/>
                    <a:lstStyle/>
                    <a:p>
                      <a:r>
                        <a:rPr lang="en-US" sz="800"/>
                        <a:t>DE</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62157967"/>
                  </a:ext>
                </a:extLst>
              </a:tr>
              <a:tr h="181607">
                <a:tc>
                  <a:txBody>
                    <a:bodyPr/>
                    <a:lstStyle/>
                    <a:p>
                      <a:pPr marL="0" algn="l" defTabSz="914192" rtl="0" eaLnBrk="1" fontAlgn="b" latinLnBrk="0" hangingPunct="1"/>
                      <a:r>
                        <a:rPr lang="en-US" sz="800" kern="1200" dirty="0">
                          <a:solidFill>
                            <a:schemeClr val="dk1"/>
                          </a:solidFill>
                          <a:latin typeface="+mn-lt"/>
                          <a:ea typeface="+mn-ea"/>
                          <a:cs typeface="+mn-cs"/>
                        </a:rPr>
                        <a:t>98799</a:t>
                      </a:r>
                    </a:p>
                  </a:txBody>
                  <a:tcPr marL="5551" marR="5551" marT="5551" marB="0" anchor="b">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800"/>
                        <a:t>R</a:t>
                      </a:r>
                    </a:p>
                  </a:txBody>
                  <a:tcPr marL="55563" marR="55563" marT="27781" marB="27781"/>
                </a:tc>
                <a:tc>
                  <a:txBody>
                    <a:bodyPr/>
                    <a:lstStyle/>
                    <a:p>
                      <a:r>
                        <a:rPr lang="en-US" sz="800"/>
                        <a:t>NL</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644375319"/>
                  </a:ext>
                </a:extLst>
              </a:tr>
              <a:tr h="179910">
                <a:tc>
                  <a:txBody>
                    <a:bodyPr/>
                    <a:lstStyle/>
                    <a:p>
                      <a:pPr marL="0" algn="l" defTabSz="914192" rtl="0" eaLnBrk="1" fontAlgn="b" latinLnBrk="0" hangingPunct="1"/>
                      <a:r>
                        <a:rPr lang="en-US" sz="800" kern="1200" dirty="0">
                          <a:solidFill>
                            <a:schemeClr val="dk1"/>
                          </a:solidFill>
                          <a:latin typeface="+mn-lt"/>
                          <a:ea typeface="+mn-ea"/>
                          <a:cs typeface="+mn-cs"/>
                        </a:rPr>
                        <a:t>98979</a:t>
                      </a:r>
                    </a:p>
                  </a:txBody>
                  <a:tcPr marL="5551" marR="5551" marT="5551"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a:ln>
                            <a:noFill/>
                          </a:ln>
                          <a:effectLst/>
                          <a:uLnTx/>
                          <a:uFillTx/>
                        </a:rPr>
                        <a:t>11-3-2018</a:t>
                      </a:r>
                      <a:endParaRPr kumimoji="0" lang="en-US" sz="8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800"/>
                        <a:t>Z</a:t>
                      </a:r>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800" dirty="0"/>
                        <a:t>DE</a:t>
                      </a:r>
                    </a:p>
                  </a:txBody>
                  <a:tcPr marL="55563" marR="55563" marT="27781" marB="2778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40898676"/>
                  </a:ext>
                </a:extLst>
              </a:tr>
            </a:tbl>
          </a:graphicData>
        </a:graphic>
      </p:graphicFrame>
      <p:sp>
        <p:nvSpPr>
          <p:cNvPr id="103" name="Text Placeholder 5">
            <a:extLst>
              <a:ext uri="{FF2B5EF4-FFF2-40B4-BE49-F238E27FC236}">
                <a16:creationId xmlns:a16="http://schemas.microsoft.com/office/drawing/2014/main" id="{1C844CF7-9F94-4AF9-9A01-D73CD0F406AA}"/>
              </a:ext>
            </a:extLst>
          </p:cNvPr>
          <p:cNvSpPr txBox="1">
            <a:spLocks/>
          </p:cNvSpPr>
          <p:nvPr/>
        </p:nvSpPr>
        <p:spPr>
          <a:xfrm>
            <a:off x="3465750" y="4228104"/>
            <a:ext cx="1218421" cy="194751"/>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224" dirty="0">
                <a:latin typeface="Segoe UI"/>
              </a:rPr>
              <a:t>Delta </a:t>
            </a:r>
            <a:r>
              <a:rPr lang="en-US" sz="1224" dirty="0" err="1">
                <a:latin typeface="Segoe UI"/>
              </a:rPr>
              <a:t>Rowstore</a:t>
            </a:r>
            <a:r>
              <a:rPr lang="en-US" sz="1224" dirty="0">
                <a:latin typeface="Segoe UI"/>
              </a:rPr>
              <a:t> </a:t>
            </a:r>
            <a:endParaRPr lang="en-US" sz="1071" dirty="0">
              <a:latin typeface="Segoe UI"/>
            </a:endParaRPr>
          </a:p>
        </p:txBody>
      </p:sp>
      <p:sp>
        <p:nvSpPr>
          <p:cNvPr id="90" name="Title 4">
            <a:extLst>
              <a:ext uri="{FF2B5EF4-FFF2-40B4-BE49-F238E27FC236}">
                <a16:creationId xmlns:a16="http://schemas.microsoft.com/office/drawing/2014/main" id="{B17E7898-D75C-4CD2-97F0-3290FDA47CB1}"/>
              </a:ext>
            </a:extLst>
          </p:cNvPr>
          <p:cNvSpPr>
            <a:spLocks noGrp="1"/>
          </p:cNvSpPr>
          <p:nvPr>
            <p:ph type="title"/>
          </p:nvPr>
        </p:nvSpPr>
        <p:spPr>
          <a:xfrm>
            <a:off x="435795" y="108764"/>
            <a:ext cx="8060438" cy="754061"/>
          </a:xfrm>
        </p:spPr>
        <p:txBody>
          <a:bodyPr/>
          <a:lstStyle/>
          <a:p>
            <a:r>
              <a:rPr lang="en-US" dirty="0"/>
              <a:t>SQL Analytics </a:t>
            </a:r>
            <a:r>
              <a:rPr lang="en-US" dirty="0" err="1"/>
              <a:t>Columnstore</a:t>
            </a:r>
            <a:r>
              <a:rPr lang="en-US" dirty="0"/>
              <a:t> Tables </a:t>
            </a:r>
          </a:p>
        </p:txBody>
      </p:sp>
      <p:cxnSp>
        <p:nvCxnSpPr>
          <p:cNvPr id="10" name="Straight Connector 9">
            <a:extLst>
              <a:ext uri="{FF2B5EF4-FFF2-40B4-BE49-F238E27FC236}">
                <a16:creationId xmlns:a16="http://schemas.microsoft.com/office/drawing/2014/main" id="{1C1F37AA-5E77-4268-840B-AD031004CE75}"/>
              </a:ext>
            </a:extLst>
          </p:cNvPr>
          <p:cNvCxnSpPr>
            <a:cxnSpLocks/>
          </p:cNvCxnSpPr>
          <p:nvPr/>
        </p:nvCxnSpPr>
        <p:spPr>
          <a:xfrm>
            <a:off x="3157315" y="1076100"/>
            <a:ext cx="0" cy="5723718"/>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6" name="Text Placeholder 5">
            <a:extLst>
              <a:ext uri="{FF2B5EF4-FFF2-40B4-BE49-F238E27FC236}">
                <a16:creationId xmlns:a16="http://schemas.microsoft.com/office/drawing/2014/main" id="{1AA0C365-16BA-439C-8E6F-99B738DA8A20}"/>
              </a:ext>
            </a:extLst>
          </p:cNvPr>
          <p:cNvSpPr txBox="1">
            <a:spLocks/>
          </p:cNvSpPr>
          <p:nvPr/>
        </p:nvSpPr>
        <p:spPr>
          <a:xfrm>
            <a:off x="3337735" y="1100581"/>
            <a:ext cx="3369603" cy="476546"/>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632" dirty="0">
                <a:solidFill>
                  <a:schemeClr val="tx2"/>
                </a:solidFill>
                <a:latin typeface="Segoe UI Semibold"/>
              </a:rPr>
              <a:t>Clustered </a:t>
            </a:r>
            <a:r>
              <a:rPr lang="en-US" sz="1632" dirty="0" err="1">
                <a:solidFill>
                  <a:schemeClr val="tx2"/>
                </a:solidFill>
                <a:latin typeface="Segoe UI Semibold"/>
              </a:rPr>
              <a:t>columnstore</a:t>
            </a:r>
            <a:r>
              <a:rPr lang="en-US" sz="1632" dirty="0">
                <a:solidFill>
                  <a:schemeClr val="tx2"/>
                </a:solidFill>
                <a:latin typeface="Segoe UI Semibold"/>
              </a:rPr>
              <a:t> index</a:t>
            </a:r>
            <a:br>
              <a:rPr lang="en-US" sz="1632" dirty="0">
                <a:solidFill>
                  <a:schemeClr val="tx2"/>
                </a:solidFill>
                <a:latin typeface="Segoe UI Semibold"/>
              </a:rPr>
            </a:br>
            <a:r>
              <a:rPr lang="en-US" sz="1224" dirty="0">
                <a:solidFill>
                  <a:schemeClr val="tx2"/>
                </a:solidFill>
                <a:latin typeface="Segoe UI"/>
              </a:rPr>
              <a:t>(</a:t>
            </a:r>
            <a:r>
              <a:rPr lang="en-US" sz="1224" dirty="0" err="1">
                <a:solidFill>
                  <a:schemeClr val="tx2"/>
                </a:solidFill>
                <a:latin typeface="Segoe UI"/>
              </a:rPr>
              <a:t>OrderId</a:t>
            </a:r>
            <a:r>
              <a:rPr lang="en-US" sz="1224" dirty="0">
                <a:solidFill>
                  <a:schemeClr val="tx2"/>
                </a:solidFill>
                <a:latin typeface="Segoe UI"/>
              </a:rPr>
              <a:t>)</a:t>
            </a:r>
          </a:p>
        </p:txBody>
      </p:sp>
      <p:sp>
        <p:nvSpPr>
          <p:cNvPr id="107" name="Text Placeholder 5">
            <a:extLst>
              <a:ext uri="{FF2B5EF4-FFF2-40B4-BE49-F238E27FC236}">
                <a16:creationId xmlns:a16="http://schemas.microsoft.com/office/drawing/2014/main" id="{091298A3-71C4-4DD0-AD7B-9C03D10F7EB3}"/>
              </a:ext>
            </a:extLst>
          </p:cNvPr>
          <p:cNvSpPr txBox="1">
            <a:spLocks/>
          </p:cNvSpPr>
          <p:nvPr/>
        </p:nvSpPr>
        <p:spPr>
          <a:xfrm>
            <a:off x="7065812" y="3044419"/>
            <a:ext cx="261577" cy="259690"/>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632">
                <a:latin typeface="Segoe UI Semibold"/>
              </a:rPr>
              <a:t>…</a:t>
            </a:r>
          </a:p>
        </p:txBody>
      </p:sp>
      <p:cxnSp>
        <p:nvCxnSpPr>
          <p:cNvPr id="112" name="Straight Connector 111">
            <a:extLst>
              <a:ext uri="{FF2B5EF4-FFF2-40B4-BE49-F238E27FC236}">
                <a16:creationId xmlns:a16="http://schemas.microsoft.com/office/drawing/2014/main" id="{50D09001-D443-4C7A-88A6-954ACCAF57F8}"/>
              </a:ext>
            </a:extLst>
          </p:cNvPr>
          <p:cNvCxnSpPr>
            <a:cxnSpLocks/>
          </p:cNvCxnSpPr>
          <p:nvPr/>
        </p:nvCxnSpPr>
        <p:spPr>
          <a:xfrm>
            <a:off x="7378908" y="1076100"/>
            <a:ext cx="0" cy="5723718"/>
          </a:xfrm>
          <a:prstGeom prst="line">
            <a:avLst/>
          </a:prstGeom>
          <a:ln>
            <a:solidFill>
              <a:schemeClr val="bg1">
                <a:lumMod val="6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2" name="Text Placeholder 5">
            <a:extLst>
              <a:ext uri="{FF2B5EF4-FFF2-40B4-BE49-F238E27FC236}">
                <a16:creationId xmlns:a16="http://schemas.microsoft.com/office/drawing/2014/main" id="{AD6012E5-F21F-42B7-8C20-55AA4A0578A1}"/>
              </a:ext>
            </a:extLst>
          </p:cNvPr>
          <p:cNvSpPr txBox="1">
            <a:spLocks/>
          </p:cNvSpPr>
          <p:nvPr/>
        </p:nvSpPr>
        <p:spPr>
          <a:xfrm>
            <a:off x="3219390" y="5567226"/>
            <a:ext cx="4099991" cy="1408512"/>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174862" indent="-174862" defTabSz="932384">
              <a:spcBef>
                <a:spcPts val="612"/>
              </a:spcBef>
              <a:spcAft>
                <a:spcPts val="612"/>
              </a:spcAft>
              <a:buFont typeface="Arial" panose="020B0604020202020204" pitchFamily="34" charset="0"/>
              <a:buChar char="•"/>
              <a:defRPr/>
            </a:pPr>
            <a:r>
              <a:rPr lang="en-US" sz="1224" dirty="0">
                <a:latin typeface="+mn-lt"/>
              </a:rPr>
              <a:t>Data stored in compressed </a:t>
            </a:r>
            <a:r>
              <a:rPr lang="en-US" sz="1224" dirty="0" err="1">
                <a:latin typeface="+mn-lt"/>
              </a:rPr>
              <a:t>columnstore</a:t>
            </a:r>
            <a:r>
              <a:rPr lang="en-US" sz="1224" dirty="0">
                <a:latin typeface="+mn-lt"/>
              </a:rPr>
              <a:t> segments after being sliced into groups of rows (</a:t>
            </a:r>
            <a:r>
              <a:rPr lang="en-US" sz="1224" dirty="0" err="1">
                <a:latin typeface="+mn-lt"/>
              </a:rPr>
              <a:t>rowgroups</a:t>
            </a:r>
            <a:r>
              <a:rPr lang="en-US" sz="1224" dirty="0">
                <a:latin typeface="+mn-lt"/>
              </a:rPr>
              <a:t>/micro-partitions) for maximum compression</a:t>
            </a:r>
          </a:p>
          <a:p>
            <a:pPr marL="174862" indent="-174862" defTabSz="932384">
              <a:spcBef>
                <a:spcPts val="612"/>
              </a:spcBef>
              <a:spcAft>
                <a:spcPts val="612"/>
              </a:spcAft>
              <a:buFont typeface="Arial" panose="020B0604020202020204" pitchFamily="34" charset="0"/>
              <a:buChar char="•"/>
              <a:defRPr/>
            </a:pPr>
            <a:r>
              <a:rPr lang="en-US" sz="1224" dirty="0">
                <a:latin typeface="+mn-lt"/>
              </a:rPr>
              <a:t>Rows are stored in the delta </a:t>
            </a:r>
            <a:r>
              <a:rPr lang="en-US" sz="1224" dirty="0" err="1">
                <a:latin typeface="+mn-lt"/>
              </a:rPr>
              <a:t>rowstore</a:t>
            </a:r>
            <a:r>
              <a:rPr lang="en-US" sz="1224" dirty="0">
                <a:latin typeface="+mn-lt"/>
              </a:rPr>
              <a:t> until the number of rows is large enough to be compressed into a </a:t>
            </a:r>
            <a:r>
              <a:rPr lang="en-US" sz="1224" dirty="0" err="1">
                <a:latin typeface="+mn-lt"/>
              </a:rPr>
              <a:t>columnstore</a:t>
            </a:r>
            <a:endParaRPr lang="en-US" sz="1071" dirty="0">
              <a:latin typeface="+mn-lt"/>
            </a:endParaRPr>
          </a:p>
        </p:txBody>
      </p:sp>
      <p:sp>
        <p:nvSpPr>
          <p:cNvPr id="134" name="Text Placeholder 5">
            <a:extLst>
              <a:ext uri="{FF2B5EF4-FFF2-40B4-BE49-F238E27FC236}">
                <a16:creationId xmlns:a16="http://schemas.microsoft.com/office/drawing/2014/main" id="{E9E7A243-76C8-4D10-88EF-1A02E96163AD}"/>
              </a:ext>
            </a:extLst>
          </p:cNvPr>
          <p:cNvSpPr txBox="1">
            <a:spLocks/>
          </p:cNvSpPr>
          <p:nvPr/>
        </p:nvSpPr>
        <p:spPr>
          <a:xfrm>
            <a:off x="7600224" y="1118405"/>
            <a:ext cx="4054528" cy="476546"/>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632" dirty="0">
                <a:solidFill>
                  <a:schemeClr val="tx2"/>
                </a:solidFill>
                <a:latin typeface="Segoe UI Semibold"/>
              </a:rPr>
              <a:t>Clustered/Non-clustered </a:t>
            </a:r>
            <a:r>
              <a:rPr lang="en-US" sz="1632" dirty="0" err="1">
                <a:solidFill>
                  <a:schemeClr val="tx2"/>
                </a:solidFill>
                <a:latin typeface="Segoe UI Semibold"/>
              </a:rPr>
              <a:t>rowstore</a:t>
            </a:r>
            <a:r>
              <a:rPr lang="en-US" sz="1632" dirty="0">
                <a:solidFill>
                  <a:schemeClr val="tx2"/>
                </a:solidFill>
                <a:latin typeface="Segoe UI Semibold"/>
              </a:rPr>
              <a:t> index</a:t>
            </a:r>
            <a:br>
              <a:rPr lang="en-US" sz="1632" dirty="0">
                <a:solidFill>
                  <a:schemeClr val="tx2"/>
                </a:solidFill>
                <a:latin typeface="Segoe UI Semibold"/>
              </a:rPr>
            </a:br>
            <a:r>
              <a:rPr lang="en-US" sz="1224" dirty="0">
                <a:solidFill>
                  <a:schemeClr val="tx2"/>
                </a:solidFill>
                <a:latin typeface="Segoe UI"/>
              </a:rPr>
              <a:t>(</a:t>
            </a:r>
            <a:r>
              <a:rPr lang="en-US" sz="1224" dirty="0" err="1">
                <a:solidFill>
                  <a:schemeClr val="tx2"/>
                </a:solidFill>
                <a:latin typeface="Segoe UI"/>
              </a:rPr>
              <a:t>OrderId</a:t>
            </a:r>
            <a:r>
              <a:rPr lang="en-US" sz="1224" dirty="0">
                <a:solidFill>
                  <a:schemeClr val="tx2"/>
                </a:solidFill>
                <a:latin typeface="Segoe UI"/>
              </a:rPr>
              <a:t>)</a:t>
            </a:r>
          </a:p>
        </p:txBody>
      </p:sp>
      <p:sp>
        <p:nvSpPr>
          <p:cNvPr id="135" name="Text Placeholder 5">
            <a:extLst>
              <a:ext uri="{FF2B5EF4-FFF2-40B4-BE49-F238E27FC236}">
                <a16:creationId xmlns:a16="http://schemas.microsoft.com/office/drawing/2014/main" id="{85755ABA-F415-4E3A-8C56-FE4762C7F4BF}"/>
              </a:ext>
            </a:extLst>
          </p:cNvPr>
          <p:cNvSpPr txBox="1">
            <a:spLocks/>
          </p:cNvSpPr>
          <p:nvPr/>
        </p:nvSpPr>
        <p:spPr>
          <a:xfrm>
            <a:off x="7458840" y="5184445"/>
            <a:ext cx="4195912" cy="1776826"/>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174862" indent="-174862" defTabSz="932384">
              <a:spcBef>
                <a:spcPts val="612"/>
              </a:spcBef>
              <a:spcAft>
                <a:spcPts val="612"/>
              </a:spcAft>
              <a:buFont typeface="Arial" panose="020B0604020202020204" pitchFamily="34" charset="0"/>
              <a:buChar char="•"/>
              <a:defRPr/>
            </a:pPr>
            <a:r>
              <a:rPr lang="en-US" sz="1224" dirty="0">
                <a:latin typeface="+mn-lt"/>
              </a:rPr>
              <a:t>Data is stored in a B-tree index structure for performant lookup queries for particular rows.</a:t>
            </a:r>
          </a:p>
          <a:p>
            <a:pPr marL="174862" indent="-174862" defTabSz="932384">
              <a:spcBef>
                <a:spcPts val="612"/>
              </a:spcBef>
              <a:spcAft>
                <a:spcPts val="612"/>
              </a:spcAft>
              <a:buFont typeface="Arial" panose="020B0604020202020204" pitchFamily="34" charset="0"/>
              <a:buChar char="•"/>
              <a:defRPr/>
            </a:pPr>
            <a:r>
              <a:rPr lang="en-US" sz="1224" dirty="0">
                <a:latin typeface="+mn-lt"/>
              </a:rPr>
              <a:t>Clustered </a:t>
            </a:r>
            <a:r>
              <a:rPr lang="en-US" sz="1224" dirty="0" err="1">
                <a:latin typeface="+mn-lt"/>
              </a:rPr>
              <a:t>rowstore</a:t>
            </a:r>
            <a:r>
              <a:rPr lang="en-US" sz="1224" dirty="0">
                <a:latin typeface="+mn-lt"/>
              </a:rPr>
              <a:t> index: The leaf nodes in the structure store the data values in a row (as pictured above)</a:t>
            </a:r>
          </a:p>
          <a:p>
            <a:pPr marL="174862" indent="-174862" defTabSz="932384">
              <a:spcBef>
                <a:spcPts val="612"/>
              </a:spcBef>
              <a:spcAft>
                <a:spcPts val="612"/>
              </a:spcAft>
              <a:buFont typeface="Arial" panose="020B0604020202020204" pitchFamily="34" charset="0"/>
              <a:buChar char="•"/>
              <a:defRPr/>
            </a:pPr>
            <a:r>
              <a:rPr lang="en-US" sz="1224" dirty="0">
                <a:latin typeface="+mn-lt"/>
              </a:rPr>
              <a:t>Non-clustered (secondary) </a:t>
            </a:r>
            <a:r>
              <a:rPr lang="en-US" sz="1224" dirty="0" err="1">
                <a:latin typeface="+mn-lt"/>
              </a:rPr>
              <a:t>rowstore</a:t>
            </a:r>
            <a:r>
              <a:rPr lang="en-US" sz="1224" dirty="0">
                <a:latin typeface="+mn-lt"/>
              </a:rPr>
              <a:t> index:  The leaf nodes store pointers to the data values, not the values themselves</a:t>
            </a:r>
          </a:p>
        </p:txBody>
      </p:sp>
      <p:sp>
        <p:nvSpPr>
          <p:cNvPr id="53" name="Text Placeholder 5">
            <a:extLst>
              <a:ext uri="{FF2B5EF4-FFF2-40B4-BE49-F238E27FC236}">
                <a16:creationId xmlns:a16="http://schemas.microsoft.com/office/drawing/2014/main" id="{57ABE3CD-C0EA-442C-AF84-7A949B24F427}"/>
              </a:ext>
            </a:extLst>
          </p:cNvPr>
          <p:cNvSpPr txBox="1">
            <a:spLocks/>
          </p:cNvSpPr>
          <p:nvPr/>
        </p:nvSpPr>
        <p:spPr>
          <a:xfrm>
            <a:off x="4757123" y="3877198"/>
            <a:ext cx="278399" cy="535533"/>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3366" dirty="0">
                <a:latin typeface="Segoe UI Semibold"/>
              </a:rPr>
              <a:t>+</a:t>
            </a:r>
          </a:p>
        </p:txBody>
      </p:sp>
      <p:graphicFrame>
        <p:nvGraphicFramePr>
          <p:cNvPr id="54" name="Table 53">
            <a:extLst>
              <a:ext uri="{FF2B5EF4-FFF2-40B4-BE49-F238E27FC236}">
                <a16:creationId xmlns:a16="http://schemas.microsoft.com/office/drawing/2014/main" id="{07F4BC5A-BA79-484D-8866-E62D27544CB5}"/>
              </a:ext>
            </a:extLst>
          </p:cNvPr>
          <p:cNvGraphicFramePr>
            <a:graphicFrameLocks noGrp="1"/>
          </p:cNvGraphicFramePr>
          <p:nvPr/>
        </p:nvGraphicFramePr>
        <p:xfrm>
          <a:off x="8421063" y="1727031"/>
          <a:ext cx="1727925" cy="558667"/>
        </p:xfrm>
        <a:graphic>
          <a:graphicData uri="http://schemas.openxmlformats.org/drawingml/2006/table">
            <a:tbl>
              <a:tblPr firstRow="1" bandRow="1">
                <a:tableStyleId>{69CF1AB2-1976-4502-BF36-3FF5EA218861}</a:tableStyleId>
              </a:tblPr>
              <a:tblGrid>
                <a:gridCol w="813867">
                  <a:extLst>
                    <a:ext uri="{9D8B030D-6E8A-4147-A177-3AD203B41FA5}">
                      <a16:colId xmlns:a16="http://schemas.microsoft.com/office/drawing/2014/main" val="2330257518"/>
                    </a:ext>
                  </a:extLst>
                </a:gridCol>
                <a:gridCol w="914058">
                  <a:extLst>
                    <a:ext uri="{9D8B030D-6E8A-4147-A177-3AD203B41FA5}">
                      <a16:colId xmlns:a16="http://schemas.microsoft.com/office/drawing/2014/main" val="778469355"/>
                    </a:ext>
                  </a:extLst>
                </a:gridCol>
              </a:tblGrid>
              <a:tr h="195453">
                <a:tc>
                  <a:txBody>
                    <a:bodyPr/>
                    <a:lstStyle/>
                    <a:p>
                      <a:r>
                        <a:rPr lang="en-US" sz="900" err="1">
                          <a:solidFill>
                            <a:schemeClr val="bg1"/>
                          </a:solidFill>
                        </a:rPr>
                        <a:t>OrderId</a:t>
                      </a:r>
                      <a:endParaRPr lang="en-US" sz="90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err="1">
                          <a:solidFill>
                            <a:schemeClr val="bg1"/>
                          </a:solidFill>
                        </a:rPr>
                        <a:t>PageId</a:t>
                      </a:r>
                      <a:endParaRPr lang="en-US" sz="900" dirty="0">
                        <a:solidFill>
                          <a:schemeClr val="bg1"/>
                        </a:solidFill>
                      </a:endParaRPr>
                    </a:p>
                  </a:txBody>
                  <a:tcPr marL="55563" marR="55563" marT="27781" marB="2778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81607">
                <a:tc>
                  <a:txBody>
                    <a:bodyPr/>
                    <a:lstStyle/>
                    <a:p>
                      <a:pPr algn="r" fontAlgn="b"/>
                      <a:r>
                        <a:rPr lang="en-US" sz="1100" u="none" strike="noStrike" dirty="0">
                          <a:effectLst/>
                        </a:rPr>
                        <a:t>82147</a:t>
                      </a:r>
                      <a:endParaRPr lang="en-US" sz="1100" b="0" i="0" u="none" strike="noStrike" dirty="0">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tcPr>
                </a:tc>
                <a:tc>
                  <a:txBody>
                    <a:bodyPr/>
                    <a:lstStyle/>
                    <a:p>
                      <a:r>
                        <a:rPr lang="en-US" sz="800"/>
                        <a:t>1001</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181607">
                <a:tc>
                  <a:txBody>
                    <a:bodyPr/>
                    <a:lstStyle/>
                    <a:p>
                      <a:pPr algn="r" fontAlgn="b"/>
                      <a:r>
                        <a:rPr lang="en-US" sz="1100" u="none" strike="noStrike">
                          <a:effectLst/>
                        </a:rPr>
                        <a:t>98137</a:t>
                      </a:r>
                      <a:endParaRPr lang="en-US" sz="1100" b="0" i="0" u="none" strike="noStrike">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effectLst/>
                          <a:uLnTx/>
                          <a:uFillTx/>
                        </a:rPr>
                        <a:t>1002</a:t>
                      </a:r>
                      <a:endParaRPr kumimoji="0" lang="en-US" sz="800" b="0" i="0" u="none" strike="noStrike" kern="1200" cap="none" spc="0" normalizeH="0" baseline="0" noProof="0" dirty="0">
                        <a:ln>
                          <a:noFill/>
                        </a:ln>
                        <a:solidFill>
                          <a:srgbClr val="000000"/>
                        </a:solidFill>
                        <a:effectLst/>
                        <a:uLnTx/>
                        <a:uFillTx/>
                        <a:latin typeface="Segoe UI"/>
                        <a:ea typeface="+mn-ea"/>
                        <a:cs typeface="+mn-cs"/>
                      </a:endParaRPr>
                    </a:p>
                  </a:txBody>
                  <a:tcPr marL="55563" marR="55563" marT="27781" marB="2778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2157967"/>
                  </a:ext>
                </a:extLst>
              </a:tr>
            </a:tbl>
          </a:graphicData>
        </a:graphic>
      </p:graphicFrame>
      <p:graphicFrame>
        <p:nvGraphicFramePr>
          <p:cNvPr id="55" name="Table 54">
            <a:extLst>
              <a:ext uri="{FF2B5EF4-FFF2-40B4-BE49-F238E27FC236}">
                <a16:creationId xmlns:a16="http://schemas.microsoft.com/office/drawing/2014/main" id="{BC8C929C-716A-4B92-B5FA-8460D0DD188B}"/>
              </a:ext>
            </a:extLst>
          </p:cNvPr>
          <p:cNvGraphicFramePr>
            <a:graphicFrameLocks noGrp="1"/>
          </p:cNvGraphicFramePr>
          <p:nvPr/>
        </p:nvGraphicFramePr>
        <p:xfrm>
          <a:off x="7486029" y="2747884"/>
          <a:ext cx="1727925" cy="558667"/>
        </p:xfrm>
        <a:graphic>
          <a:graphicData uri="http://schemas.openxmlformats.org/drawingml/2006/table">
            <a:tbl>
              <a:tblPr firstRow="1" bandRow="1">
                <a:tableStyleId>{69CF1AB2-1976-4502-BF36-3FF5EA218861}</a:tableStyleId>
              </a:tblPr>
              <a:tblGrid>
                <a:gridCol w="813867">
                  <a:extLst>
                    <a:ext uri="{9D8B030D-6E8A-4147-A177-3AD203B41FA5}">
                      <a16:colId xmlns:a16="http://schemas.microsoft.com/office/drawing/2014/main" val="2330257518"/>
                    </a:ext>
                  </a:extLst>
                </a:gridCol>
                <a:gridCol w="914058">
                  <a:extLst>
                    <a:ext uri="{9D8B030D-6E8A-4147-A177-3AD203B41FA5}">
                      <a16:colId xmlns:a16="http://schemas.microsoft.com/office/drawing/2014/main" val="778469355"/>
                    </a:ext>
                  </a:extLst>
                </a:gridCol>
              </a:tblGrid>
              <a:tr h="195453">
                <a:tc>
                  <a:txBody>
                    <a:bodyPr/>
                    <a:lstStyle/>
                    <a:p>
                      <a:r>
                        <a:rPr lang="en-US" sz="900" err="1">
                          <a:solidFill>
                            <a:schemeClr val="bg1"/>
                          </a:solidFill>
                        </a:rPr>
                        <a:t>OrderId</a:t>
                      </a:r>
                      <a:endParaRPr lang="en-US" sz="90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err="1">
                          <a:solidFill>
                            <a:schemeClr val="bg1"/>
                          </a:solidFill>
                        </a:rPr>
                        <a:t>PageId</a:t>
                      </a:r>
                      <a:endParaRPr lang="en-US" sz="900" dirty="0">
                        <a:solidFill>
                          <a:schemeClr val="bg1"/>
                        </a:solidFill>
                      </a:endParaRPr>
                    </a:p>
                  </a:txBody>
                  <a:tcPr marL="55563" marR="55563" marT="27781" marB="2778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81607">
                <a:tc>
                  <a:txBody>
                    <a:bodyPr/>
                    <a:lstStyle/>
                    <a:p>
                      <a:pPr algn="r" fontAlgn="b"/>
                      <a:r>
                        <a:rPr lang="en-US" sz="1100" u="none" strike="noStrike">
                          <a:effectLst/>
                        </a:rPr>
                        <a:t>82147</a:t>
                      </a:r>
                      <a:endParaRPr lang="en-US" sz="1100" b="0" i="0" u="none" strike="noStrike">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tcPr>
                </a:tc>
                <a:tc>
                  <a:txBody>
                    <a:bodyPr/>
                    <a:lstStyle/>
                    <a:p>
                      <a:r>
                        <a:rPr lang="en-US" sz="800"/>
                        <a:t>1005</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181607">
                <a:tc>
                  <a:txBody>
                    <a:bodyPr/>
                    <a:lstStyle/>
                    <a:p>
                      <a:pPr algn="r" fontAlgn="b"/>
                      <a:r>
                        <a:rPr lang="en-US" sz="1100" u="none" strike="noStrike" dirty="0">
                          <a:effectLst/>
                        </a:rPr>
                        <a:t>85395</a:t>
                      </a:r>
                      <a:endParaRPr lang="en-US" sz="1100" b="0" i="0" u="none" strike="noStrike" dirty="0">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effectLst/>
                          <a:uLnTx/>
                          <a:uFillTx/>
                        </a:rPr>
                        <a:t>1006</a:t>
                      </a:r>
                      <a:endParaRPr kumimoji="0" lang="en-US" sz="800" b="0" i="0" u="none" strike="noStrike" kern="1200" cap="none" spc="0" normalizeH="0" baseline="0" noProof="0" dirty="0">
                        <a:ln>
                          <a:noFill/>
                        </a:ln>
                        <a:solidFill>
                          <a:srgbClr val="000000"/>
                        </a:solidFill>
                        <a:effectLst/>
                        <a:uLnTx/>
                        <a:uFillTx/>
                        <a:latin typeface="Segoe UI"/>
                        <a:ea typeface="+mn-ea"/>
                        <a:cs typeface="+mn-cs"/>
                      </a:endParaRPr>
                    </a:p>
                  </a:txBody>
                  <a:tcPr marL="55563" marR="55563" marT="27781" marB="2778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2157967"/>
                  </a:ext>
                </a:extLst>
              </a:tr>
            </a:tbl>
          </a:graphicData>
        </a:graphic>
      </p:graphicFrame>
      <p:graphicFrame>
        <p:nvGraphicFramePr>
          <p:cNvPr id="56" name="Table 55">
            <a:extLst>
              <a:ext uri="{FF2B5EF4-FFF2-40B4-BE49-F238E27FC236}">
                <a16:creationId xmlns:a16="http://schemas.microsoft.com/office/drawing/2014/main" id="{7C30944A-A412-4F5C-B1FE-3276971AF5C5}"/>
              </a:ext>
            </a:extLst>
          </p:cNvPr>
          <p:cNvGraphicFramePr>
            <a:graphicFrameLocks noGrp="1"/>
          </p:cNvGraphicFramePr>
          <p:nvPr/>
        </p:nvGraphicFramePr>
        <p:xfrm>
          <a:off x="9904749" y="2743534"/>
          <a:ext cx="1727925" cy="558667"/>
        </p:xfrm>
        <a:graphic>
          <a:graphicData uri="http://schemas.openxmlformats.org/drawingml/2006/table">
            <a:tbl>
              <a:tblPr firstRow="1" bandRow="1">
                <a:tableStyleId>{69CF1AB2-1976-4502-BF36-3FF5EA218861}</a:tableStyleId>
              </a:tblPr>
              <a:tblGrid>
                <a:gridCol w="813867">
                  <a:extLst>
                    <a:ext uri="{9D8B030D-6E8A-4147-A177-3AD203B41FA5}">
                      <a16:colId xmlns:a16="http://schemas.microsoft.com/office/drawing/2014/main" val="2330257518"/>
                    </a:ext>
                  </a:extLst>
                </a:gridCol>
                <a:gridCol w="914058">
                  <a:extLst>
                    <a:ext uri="{9D8B030D-6E8A-4147-A177-3AD203B41FA5}">
                      <a16:colId xmlns:a16="http://schemas.microsoft.com/office/drawing/2014/main" val="778469355"/>
                    </a:ext>
                  </a:extLst>
                </a:gridCol>
              </a:tblGrid>
              <a:tr h="195453">
                <a:tc>
                  <a:txBody>
                    <a:bodyPr/>
                    <a:lstStyle/>
                    <a:p>
                      <a:r>
                        <a:rPr lang="en-US" sz="900" dirty="0" err="1">
                          <a:solidFill>
                            <a:schemeClr val="bg1"/>
                          </a:solidFill>
                        </a:rPr>
                        <a:t>OrderId</a:t>
                      </a:r>
                      <a:endParaRPr lang="en-US" sz="900" dirty="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err="1">
                          <a:solidFill>
                            <a:schemeClr val="bg1"/>
                          </a:solidFill>
                        </a:rPr>
                        <a:t>PageId</a:t>
                      </a:r>
                      <a:endParaRPr lang="en-US" sz="900" dirty="0">
                        <a:solidFill>
                          <a:schemeClr val="bg1"/>
                        </a:solidFill>
                      </a:endParaRPr>
                    </a:p>
                  </a:txBody>
                  <a:tcPr marL="55563" marR="55563" marT="27781" marB="2778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181607">
                <a:tc>
                  <a:txBody>
                    <a:bodyPr/>
                    <a:lstStyle/>
                    <a:p>
                      <a:pPr algn="r" fontAlgn="b"/>
                      <a:r>
                        <a:rPr lang="en-US" sz="1100" u="none" strike="noStrike">
                          <a:effectLst/>
                        </a:rPr>
                        <a:t>98137</a:t>
                      </a:r>
                      <a:endParaRPr lang="en-US" sz="1100" b="0" i="0" u="none" strike="noStrike">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tcPr>
                </a:tc>
                <a:tc>
                  <a:txBody>
                    <a:bodyPr/>
                    <a:lstStyle/>
                    <a:p>
                      <a:r>
                        <a:rPr lang="en-US" sz="800" dirty="0"/>
                        <a:t>1007</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16548591"/>
                  </a:ext>
                </a:extLst>
              </a:tr>
              <a:tr h="181607">
                <a:tc>
                  <a:txBody>
                    <a:bodyPr/>
                    <a:lstStyle/>
                    <a:p>
                      <a:pPr algn="r" fontAlgn="b"/>
                      <a:r>
                        <a:rPr lang="en-US" sz="1100" u="none" strike="noStrike">
                          <a:effectLst/>
                        </a:rPr>
                        <a:t>98979</a:t>
                      </a:r>
                      <a:endParaRPr lang="en-US" sz="1100" b="0" i="0" u="none" strike="noStrike">
                        <a:solidFill>
                          <a:srgbClr val="000000"/>
                        </a:solidFill>
                        <a:effectLst/>
                        <a:latin typeface="Calibri" panose="020F0502020204030204" pitchFamily="34" charset="0"/>
                      </a:endParaRPr>
                    </a:p>
                  </a:txBody>
                  <a:tcPr marL="5551" marR="5551" marT="5551" marB="0" anchor="b">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800" u="none" strike="noStrike" kern="1200" cap="none" spc="0" normalizeH="0" baseline="0" noProof="0" dirty="0">
                          <a:ln>
                            <a:noFill/>
                          </a:ln>
                          <a:effectLst/>
                          <a:uLnTx/>
                          <a:uFillTx/>
                        </a:rPr>
                        <a:t>1008</a:t>
                      </a:r>
                      <a:endParaRPr kumimoji="0" lang="en-US" sz="800" b="0" i="0" u="none" strike="noStrike" kern="1200" cap="none" spc="0" normalizeH="0" baseline="0" noProof="0" dirty="0">
                        <a:ln>
                          <a:noFill/>
                        </a:ln>
                        <a:solidFill>
                          <a:srgbClr val="000000"/>
                        </a:solidFill>
                        <a:effectLst/>
                        <a:uLnTx/>
                        <a:uFillTx/>
                        <a:latin typeface="Segoe UI"/>
                        <a:ea typeface="+mn-ea"/>
                        <a:cs typeface="+mn-cs"/>
                      </a:endParaRPr>
                    </a:p>
                  </a:txBody>
                  <a:tcPr marL="55563" marR="55563" marT="27781" marB="2778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2157967"/>
                  </a:ext>
                </a:extLst>
              </a:tr>
            </a:tbl>
          </a:graphicData>
        </a:graphic>
      </p:graphicFrame>
      <p:graphicFrame>
        <p:nvGraphicFramePr>
          <p:cNvPr id="57" name="Table 56">
            <a:extLst>
              <a:ext uri="{FF2B5EF4-FFF2-40B4-BE49-F238E27FC236}">
                <a16:creationId xmlns:a16="http://schemas.microsoft.com/office/drawing/2014/main" id="{727E6AF6-7C8A-4704-A7FC-0B6D80EAC8AA}"/>
              </a:ext>
            </a:extLst>
          </p:cNvPr>
          <p:cNvGraphicFramePr>
            <a:graphicFrameLocks noGrp="1"/>
          </p:cNvGraphicFramePr>
          <p:nvPr/>
        </p:nvGraphicFramePr>
        <p:xfrm>
          <a:off x="7486030" y="3608677"/>
          <a:ext cx="2365429" cy="1018023"/>
        </p:xfrm>
        <a:graphic>
          <a:graphicData uri="http://schemas.openxmlformats.org/drawingml/2006/table">
            <a:tbl>
              <a:tblPr firstRow="1" bandRow="1">
                <a:tableStyleId>{69CF1AB2-1976-4502-BF36-3FF5EA218861}</a:tableStyleId>
              </a:tblPr>
              <a:tblGrid>
                <a:gridCol w="588343">
                  <a:extLst>
                    <a:ext uri="{9D8B030D-6E8A-4147-A177-3AD203B41FA5}">
                      <a16:colId xmlns:a16="http://schemas.microsoft.com/office/drawing/2014/main" val="2330257518"/>
                    </a:ext>
                  </a:extLst>
                </a:gridCol>
                <a:gridCol w="749020">
                  <a:extLst>
                    <a:ext uri="{9D8B030D-6E8A-4147-A177-3AD203B41FA5}">
                      <a16:colId xmlns:a16="http://schemas.microsoft.com/office/drawing/2014/main" val="778469355"/>
                    </a:ext>
                  </a:extLst>
                </a:gridCol>
                <a:gridCol w="469973">
                  <a:extLst>
                    <a:ext uri="{9D8B030D-6E8A-4147-A177-3AD203B41FA5}">
                      <a16:colId xmlns:a16="http://schemas.microsoft.com/office/drawing/2014/main" val="3068263925"/>
                    </a:ext>
                  </a:extLst>
                </a:gridCol>
                <a:gridCol w="558093">
                  <a:extLst>
                    <a:ext uri="{9D8B030D-6E8A-4147-A177-3AD203B41FA5}">
                      <a16:colId xmlns:a16="http://schemas.microsoft.com/office/drawing/2014/main" val="40476078"/>
                    </a:ext>
                  </a:extLst>
                </a:gridCol>
              </a:tblGrid>
              <a:tr h="342015">
                <a:tc>
                  <a:txBody>
                    <a:bodyPr/>
                    <a:lstStyle/>
                    <a:p>
                      <a:r>
                        <a:rPr lang="en-US" sz="900" dirty="0" err="1">
                          <a:solidFill>
                            <a:schemeClr val="bg1"/>
                          </a:solidFill>
                        </a:rPr>
                        <a:t>OrderId</a:t>
                      </a:r>
                      <a:endParaRPr lang="en-US" sz="900" dirty="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Date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Name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Country</a:t>
                      </a:r>
                    </a:p>
                  </a:txBody>
                  <a:tcPr marL="55563" marR="55563" marT="27781" marB="2778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5336">
                <a:tc>
                  <a:txBody>
                    <a:bodyPr/>
                    <a:lstStyle/>
                    <a:p>
                      <a:r>
                        <a:rPr kumimoji="0" lang="en-US" sz="1000" u="none" strike="noStrike" kern="1200" cap="none" spc="0" normalizeH="0" baseline="0" noProof="0">
                          <a:ln>
                            <a:noFill/>
                          </a:ln>
                          <a:effectLst/>
                          <a:uLnTx/>
                          <a:uFillTx/>
                        </a:rPr>
                        <a:t>82147</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r>
                        <a:rPr kumimoji="0" lang="en-US" sz="1000" u="none" strike="noStrike" kern="1200" cap="none" spc="0" normalizeH="0" baseline="0" noProof="0">
                          <a:ln>
                            <a:noFill/>
                          </a:ln>
                          <a:effectLst/>
                          <a:uLnTx/>
                          <a:uFillTx/>
                        </a:rPr>
                        <a:t>11-2-2018</a:t>
                      </a:r>
                      <a:endParaRPr lang="en-US" sz="1000"/>
                    </a:p>
                  </a:txBody>
                  <a:tcPr marL="55563" marR="55563" marT="27781" marB="27781"/>
                </a:tc>
                <a:tc>
                  <a:txBody>
                    <a:bodyPr/>
                    <a:lstStyle/>
                    <a:p>
                      <a:r>
                        <a:rPr lang="en-US" sz="1000"/>
                        <a:t>Q</a:t>
                      </a:r>
                    </a:p>
                  </a:txBody>
                  <a:tcPr marL="55563" marR="55563" marT="27781" marB="27781"/>
                </a:tc>
                <a:tc>
                  <a:txBody>
                    <a:bodyPr/>
                    <a:lstStyle/>
                    <a:p>
                      <a:r>
                        <a:rPr lang="en-US" sz="1000"/>
                        <a:t>FR</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5336">
                <a:tc>
                  <a:txBody>
                    <a:bodyPr/>
                    <a:lstStyle/>
                    <a:p>
                      <a:r>
                        <a:rPr lang="en-US" sz="1000" dirty="0"/>
                        <a:t>85016</a:t>
                      </a:r>
                    </a:p>
                  </a:txBody>
                  <a:tcPr marL="55563" marR="55563" marT="27781" marB="27781">
                    <a:lnL w="12700" cap="flat" cmpd="sng" algn="ctr">
                      <a:solidFill>
                        <a:schemeClr val="tx1"/>
                      </a:solidFill>
                      <a:prstDash val="solid"/>
                      <a:round/>
                      <a:headEnd type="none" w="med" len="med"/>
                      <a:tailEnd type="none" w="med" len="med"/>
                    </a:lnL>
                  </a:tcPr>
                </a:tc>
                <a:tc>
                  <a:txBody>
                    <a:bodyPr/>
                    <a:lstStyle/>
                    <a:p>
                      <a:r>
                        <a:rPr lang="en-US" sz="1000"/>
                        <a:t>11-2-2018</a:t>
                      </a:r>
                    </a:p>
                  </a:txBody>
                  <a:tcPr marL="55563" marR="55563" marT="27781" marB="27781"/>
                </a:tc>
                <a:tc>
                  <a:txBody>
                    <a:bodyPr/>
                    <a:lstStyle/>
                    <a:p>
                      <a:r>
                        <a:rPr lang="en-US" sz="1000"/>
                        <a:t>V</a:t>
                      </a:r>
                    </a:p>
                  </a:txBody>
                  <a:tcPr marL="55563" marR="55563" marT="27781" marB="27781"/>
                </a:tc>
                <a:tc>
                  <a:txBody>
                    <a:bodyPr/>
                    <a:lstStyle/>
                    <a:p>
                      <a:r>
                        <a:rPr lang="en-US" sz="1000"/>
                        <a:t>UK</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5336">
                <a:tc>
                  <a:txBody>
                    <a:bodyPr/>
                    <a:lstStyle/>
                    <a:p>
                      <a:r>
                        <a:rPr lang="en-US" sz="1000" dirty="0"/>
                        <a:t>85018</a:t>
                      </a:r>
                    </a:p>
                  </a:txBody>
                  <a:tcPr marL="55563" marR="55563" marT="27781" marB="27781">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r>
                        <a:rPr kumimoji="0" lang="en-US" sz="1000" u="none" strike="noStrike" kern="1200" cap="none" spc="0" normalizeH="0" baseline="0" noProof="0" dirty="0">
                          <a:ln>
                            <a:noFill/>
                          </a:ln>
                          <a:effectLst/>
                          <a:uLnTx/>
                          <a:uFillTx/>
                        </a:rPr>
                        <a:t>11-2-2018</a:t>
                      </a:r>
                      <a:endParaRPr lang="en-US" sz="1000" dirty="0"/>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1000" dirty="0"/>
                        <a:t>Q</a:t>
                      </a:r>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1000" dirty="0"/>
                        <a:t>SP</a:t>
                      </a:r>
                    </a:p>
                  </a:txBody>
                  <a:tcPr marL="55563" marR="55563" marT="27781" marB="2778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040596"/>
                  </a:ext>
                </a:extLst>
              </a:tr>
            </a:tbl>
          </a:graphicData>
        </a:graphic>
      </p:graphicFrame>
      <p:graphicFrame>
        <p:nvGraphicFramePr>
          <p:cNvPr id="59" name="Table 58">
            <a:extLst>
              <a:ext uri="{FF2B5EF4-FFF2-40B4-BE49-F238E27FC236}">
                <a16:creationId xmlns:a16="http://schemas.microsoft.com/office/drawing/2014/main" id="{C4AA2735-7470-4789-84A7-F76A77A43A58}"/>
              </a:ext>
            </a:extLst>
          </p:cNvPr>
          <p:cNvGraphicFramePr>
            <a:graphicFrameLocks noGrp="1"/>
          </p:cNvGraphicFramePr>
          <p:nvPr/>
        </p:nvGraphicFramePr>
        <p:xfrm>
          <a:off x="10024034" y="3615602"/>
          <a:ext cx="2365429" cy="1018023"/>
        </p:xfrm>
        <a:graphic>
          <a:graphicData uri="http://schemas.openxmlformats.org/drawingml/2006/table">
            <a:tbl>
              <a:tblPr firstRow="1" bandRow="1">
                <a:tableStyleId>{69CF1AB2-1976-4502-BF36-3FF5EA218861}</a:tableStyleId>
              </a:tblPr>
              <a:tblGrid>
                <a:gridCol w="588343">
                  <a:extLst>
                    <a:ext uri="{9D8B030D-6E8A-4147-A177-3AD203B41FA5}">
                      <a16:colId xmlns:a16="http://schemas.microsoft.com/office/drawing/2014/main" val="2330257518"/>
                    </a:ext>
                  </a:extLst>
                </a:gridCol>
                <a:gridCol w="749020">
                  <a:extLst>
                    <a:ext uri="{9D8B030D-6E8A-4147-A177-3AD203B41FA5}">
                      <a16:colId xmlns:a16="http://schemas.microsoft.com/office/drawing/2014/main" val="778469355"/>
                    </a:ext>
                  </a:extLst>
                </a:gridCol>
                <a:gridCol w="469973">
                  <a:extLst>
                    <a:ext uri="{9D8B030D-6E8A-4147-A177-3AD203B41FA5}">
                      <a16:colId xmlns:a16="http://schemas.microsoft.com/office/drawing/2014/main" val="3068263925"/>
                    </a:ext>
                  </a:extLst>
                </a:gridCol>
                <a:gridCol w="558093">
                  <a:extLst>
                    <a:ext uri="{9D8B030D-6E8A-4147-A177-3AD203B41FA5}">
                      <a16:colId xmlns:a16="http://schemas.microsoft.com/office/drawing/2014/main" val="40476078"/>
                    </a:ext>
                  </a:extLst>
                </a:gridCol>
              </a:tblGrid>
              <a:tr h="342015">
                <a:tc>
                  <a:txBody>
                    <a:bodyPr/>
                    <a:lstStyle/>
                    <a:p>
                      <a:r>
                        <a:rPr lang="en-US" sz="900" dirty="0" err="1">
                          <a:solidFill>
                            <a:schemeClr val="bg1"/>
                          </a:solidFill>
                        </a:rPr>
                        <a:t>OrderId</a:t>
                      </a:r>
                      <a:endParaRPr lang="en-US" sz="900" dirty="0">
                        <a:solidFill>
                          <a:schemeClr val="bg1"/>
                        </a:solidFill>
                      </a:endParaRPr>
                    </a:p>
                  </a:txBody>
                  <a:tcPr marL="55563" marR="55563" marT="27781" marB="2778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Date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Name</a:t>
                      </a:r>
                    </a:p>
                  </a:txBody>
                  <a:tcPr marL="55563" marR="55563" marT="27781" marB="27781">
                    <a:lnT w="12700" cap="flat" cmpd="sng" algn="ctr">
                      <a:solidFill>
                        <a:schemeClr val="tx1"/>
                      </a:solidFill>
                      <a:prstDash val="solid"/>
                      <a:round/>
                      <a:headEnd type="none" w="med" len="med"/>
                      <a:tailEnd type="none" w="med" len="med"/>
                    </a:lnT>
                    <a:solidFill>
                      <a:schemeClr val="tx2"/>
                    </a:solidFill>
                  </a:tcPr>
                </a:tc>
                <a:tc>
                  <a:txBody>
                    <a:bodyPr/>
                    <a:lstStyle/>
                    <a:p>
                      <a:r>
                        <a:rPr lang="en-US" sz="900" dirty="0">
                          <a:solidFill>
                            <a:schemeClr val="bg1"/>
                          </a:solidFill>
                        </a:rPr>
                        <a:t>Country</a:t>
                      </a:r>
                    </a:p>
                  </a:txBody>
                  <a:tcPr marL="55563" marR="55563" marT="27781" marB="2778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tx2"/>
                    </a:solidFill>
                  </a:tcPr>
                </a:tc>
                <a:extLst>
                  <a:ext uri="{0D108BD9-81ED-4DB2-BD59-A6C34878D82A}">
                    <a16:rowId xmlns:a16="http://schemas.microsoft.com/office/drawing/2014/main" val="118459102"/>
                  </a:ext>
                </a:extLst>
              </a:tr>
              <a:tr h="225336">
                <a:tc>
                  <a:txBody>
                    <a:bodyPr/>
                    <a:lstStyle/>
                    <a:p>
                      <a:r>
                        <a:rPr kumimoji="0" lang="en-US" sz="1000" u="none" strike="noStrike" kern="1200" cap="none" spc="0" normalizeH="0" baseline="0" noProof="0">
                          <a:ln>
                            <a:noFill/>
                          </a:ln>
                          <a:effectLst/>
                          <a:uLnTx/>
                          <a:uFillTx/>
                        </a:rPr>
                        <a:t>98137</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T</a:t>
                      </a:r>
                    </a:p>
                  </a:txBody>
                  <a:tcPr marL="55563" marR="55563" marT="27781" marB="27781"/>
                </a:tc>
                <a:tc>
                  <a:txBody>
                    <a:bodyPr/>
                    <a:lstStyle/>
                    <a:p>
                      <a:r>
                        <a:rPr lang="en-US" sz="1000"/>
                        <a:t>FR</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014366343"/>
                  </a:ext>
                </a:extLst>
              </a:tr>
              <a:tr h="225336">
                <a:tc>
                  <a:txBody>
                    <a:bodyPr/>
                    <a:lstStyle/>
                    <a:p>
                      <a:r>
                        <a:rPr kumimoji="0" lang="en-US" sz="1000" u="none" strike="noStrike" kern="1200" cap="none" spc="0" normalizeH="0" baseline="0" noProof="0">
                          <a:ln>
                            <a:noFill/>
                          </a:ln>
                          <a:effectLst/>
                          <a:uLnTx/>
                          <a:uFillTx/>
                        </a:rPr>
                        <a:t>98310</a:t>
                      </a:r>
                      <a:endParaRPr lang="en-US" sz="1000"/>
                    </a:p>
                  </a:txBody>
                  <a:tcPr marL="55563" marR="55563" marT="27781" marB="27781">
                    <a:lnL w="12700" cap="flat" cmpd="sng" algn="ctr">
                      <a:solidFill>
                        <a:schemeClr val="tx1"/>
                      </a:solidFill>
                      <a:prstDash val="solid"/>
                      <a:round/>
                      <a:headEnd type="none" w="med" len="med"/>
                      <a:tailEnd type="none" w="med" len="med"/>
                    </a:lnL>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a:ln>
                            <a:noFill/>
                          </a:ln>
                          <a:effectLst/>
                          <a:uLnTx/>
                          <a:uFillTx/>
                        </a:rPr>
                        <a:t>11-3-2018</a:t>
                      </a:r>
                      <a:endParaRPr kumimoji="0" lang="en-US" sz="1000" b="0" i="0" u="none" strike="noStrike" kern="1200" cap="none" spc="0" normalizeH="0" baseline="0" noProof="0">
                        <a:ln>
                          <a:noFill/>
                        </a:ln>
                        <a:solidFill>
                          <a:srgbClr val="000000"/>
                        </a:solidFill>
                        <a:effectLst/>
                        <a:uLnTx/>
                        <a:uFillTx/>
                        <a:latin typeface="Segoe UI"/>
                        <a:ea typeface="+mn-ea"/>
                        <a:cs typeface="+mn-cs"/>
                      </a:endParaRPr>
                    </a:p>
                  </a:txBody>
                  <a:tcPr marL="55563" marR="55563" marT="27781" marB="27781"/>
                </a:tc>
                <a:tc>
                  <a:txBody>
                    <a:bodyPr/>
                    <a:lstStyle/>
                    <a:p>
                      <a:r>
                        <a:rPr lang="en-US" sz="1000"/>
                        <a:t>D</a:t>
                      </a:r>
                    </a:p>
                  </a:txBody>
                  <a:tcPr marL="55563" marR="55563" marT="27781" marB="27781"/>
                </a:tc>
                <a:tc>
                  <a:txBody>
                    <a:bodyPr/>
                    <a:lstStyle/>
                    <a:p>
                      <a:r>
                        <a:rPr lang="en-US" sz="1000" dirty="0"/>
                        <a:t>DE</a:t>
                      </a:r>
                    </a:p>
                  </a:txBody>
                  <a:tcPr marL="55563" marR="55563" marT="27781" marB="27781">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632893756"/>
                  </a:ext>
                </a:extLst>
              </a:tr>
              <a:tr h="225336">
                <a:tc>
                  <a:txBody>
                    <a:bodyPr/>
                    <a:lstStyle/>
                    <a:p>
                      <a:r>
                        <a:rPr kumimoji="0" lang="en-US" sz="1000" u="none" strike="noStrike" kern="1200" cap="none" spc="0" normalizeH="0" baseline="0" noProof="0" dirty="0">
                          <a:ln>
                            <a:noFill/>
                          </a:ln>
                          <a:effectLst/>
                          <a:uLnTx/>
                          <a:uFillTx/>
                        </a:rPr>
                        <a:t>98799</a:t>
                      </a:r>
                      <a:endParaRPr lang="en-US" sz="1000" dirty="0"/>
                    </a:p>
                  </a:txBody>
                  <a:tcPr marL="55563" marR="55563" marT="27781" marB="27781">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l" defTabSz="914192" rtl="0" eaLnBrk="1" fontAlgn="auto" latinLnBrk="0" hangingPunct="1">
                        <a:lnSpc>
                          <a:spcPct val="100000"/>
                        </a:lnSpc>
                        <a:spcBef>
                          <a:spcPts val="0"/>
                        </a:spcBef>
                        <a:spcAft>
                          <a:spcPts val="0"/>
                        </a:spcAft>
                        <a:buClrTx/>
                        <a:buSzTx/>
                        <a:buFontTx/>
                        <a:buNone/>
                        <a:tabLst/>
                        <a:defRPr/>
                      </a:pPr>
                      <a:r>
                        <a:rPr kumimoji="0" lang="en-US" sz="1000" u="none" strike="noStrike" kern="1200" cap="none" spc="0" normalizeH="0" baseline="0" noProof="0" dirty="0">
                          <a:ln>
                            <a:noFill/>
                          </a:ln>
                          <a:effectLst/>
                          <a:uLnTx/>
                          <a:uFillTx/>
                        </a:rPr>
                        <a:t>11-3-2018</a:t>
                      </a:r>
                      <a:endParaRPr kumimoji="0" lang="en-US" sz="1000" b="0" i="0" u="none" strike="noStrike" kern="1200" cap="none" spc="0" normalizeH="0" baseline="0" noProof="0" dirty="0">
                        <a:ln>
                          <a:noFill/>
                        </a:ln>
                        <a:solidFill>
                          <a:srgbClr val="000000"/>
                        </a:solidFill>
                        <a:effectLst/>
                        <a:uLnTx/>
                        <a:uFillTx/>
                        <a:latin typeface="Segoe UI"/>
                        <a:ea typeface="+mn-ea"/>
                        <a:cs typeface="+mn-cs"/>
                      </a:endParaRPr>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1000"/>
                        <a:t>R</a:t>
                      </a:r>
                    </a:p>
                  </a:txBody>
                  <a:tcPr marL="55563" marR="55563" marT="27781" marB="27781">
                    <a:lnB w="12700" cap="flat" cmpd="sng" algn="ctr">
                      <a:solidFill>
                        <a:schemeClr val="tx1"/>
                      </a:solidFill>
                      <a:prstDash val="solid"/>
                      <a:round/>
                      <a:headEnd type="none" w="med" len="med"/>
                      <a:tailEnd type="none" w="med" len="med"/>
                    </a:lnB>
                  </a:tcPr>
                </a:tc>
                <a:tc>
                  <a:txBody>
                    <a:bodyPr/>
                    <a:lstStyle/>
                    <a:p>
                      <a:r>
                        <a:rPr lang="en-US" sz="1000" dirty="0"/>
                        <a:t>NL</a:t>
                      </a:r>
                    </a:p>
                  </a:txBody>
                  <a:tcPr marL="55563" marR="55563" marT="27781" marB="2778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040596"/>
                  </a:ext>
                </a:extLst>
              </a:tr>
            </a:tbl>
          </a:graphicData>
        </a:graphic>
      </p:graphicFrame>
      <p:cxnSp>
        <p:nvCxnSpPr>
          <p:cNvPr id="3" name="Straight Connector 2">
            <a:extLst>
              <a:ext uri="{FF2B5EF4-FFF2-40B4-BE49-F238E27FC236}">
                <a16:creationId xmlns:a16="http://schemas.microsoft.com/office/drawing/2014/main" id="{A9A316A7-74F6-4727-9A4E-88CFD131495C}"/>
              </a:ext>
            </a:extLst>
          </p:cNvPr>
          <p:cNvCxnSpPr>
            <a:cxnSpLocks/>
          </p:cNvCxnSpPr>
          <p:nvPr/>
        </p:nvCxnSpPr>
        <p:spPr>
          <a:xfrm flipH="1">
            <a:off x="8566082" y="2375283"/>
            <a:ext cx="254143" cy="313534"/>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12AB102E-1500-4BE0-A3D7-8D6401C98A48}"/>
              </a:ext>
            </a:extLst>
          </p:cNvPr>
          <p:cNvCxnSpPr>
            <a:cxnSpLocks/>
          </p:cNvCxnSpPr>
          <p:nvPr/>
        </p:nvCxnSpPr>
        <p:spPr>
          <a:xfrm>
            <a:off x="9727416" y="2358961"/>
            <a:ext cx="259626" cy="293637"/>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7303AEE5-4196-4E8F-8E13-44094D7C88D1}"/>
              </a:ext>
            </a:extLst>
          </p:cNvPr>
          <p:cNvCxnSpPr>
            <a:cxnSpLocks/>
          </p:cNvCxnSpPr>
          <p:nvPr/>
        </p:nvCxnSpPr>
        <p:spPr>
          <a:xfrm flipH="1">
            <a:off x="7995611" y="3328310"/>
            <a:ext cx="135969" cy="210297"/>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8A4B68E0-B628-4505-BE67-CF509A8C5D89}"/>
              </a:ext>
            </a:extLst>
          </p:cNvPr>
          <p:cNvCxnSpPr>
            <a:cxnSpLocks/>
          </p:cNvCxnSpPr>
          <p:nvPr/>
        </p:nvCxnSpPr>
        <p:spPr>
          <a:xfrm>
            <a:off x="8496236" y="3328984"/>
            <a:ext cx="139693" cy="205075"/>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85" name="Text Placeholder 5">
            <a:extLst>
              <a:ext uri="{FF2B5EF4-FFF2-40B4-BE49-F238E27FC236}">
                <a16:creationId xmlns:a16="http://schemas.microsoft.com/office/drawing/2014/main" id="{FAA71C64-FA68-4099-AB15-8DACE5E16401}"/>
              </a:ext>
            </a:extLst>
          </p:cNvPr>
          <p:cNvSpPr txBox="1">
            <a:spLocks/>
          </p:cNvSpPr>
          <p:nvPr/>
        </p:nvSpPr>
        <p:spPr>
          <a:xfrm>
            <a:off x="8747295" y="3269409"/>
            <a:ext cx="261577" cy="259690"/>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632">
                <a:latin typeface="Segoe UI Semibold"/>
              </a:rPr>
              <a:t>…</a:t>
            </a:r>
          </a:p>
        </p:txBody>
      </p:sp>
      <p:cxnSp>
        <p:nvCxnSpPr>
          <p:cNvPr id="86" name="Straight Connector 85">
            <a:extLst>
              <a:ext uri="{FF2B5EF4-FFF2-40B4-BE49-F238E27FC236}">
                <a16:creationId xmlns:a16="http://schemas.microsoft.com/office/drawing/2014/main" id="{13091875-F2F1-4CC4-BC53-D39340C4A77C}"/>
              </a:ext>
            </a:extLst>
          </p:cNvPr>
          <p:cNvCxnSpPr>
            <a:cxnSpLocks/>
            <a:stCxn id="55" idx="2"/>
          </p:cNvCxnSpPr>
          <p:nvPr/>
        </p:nvCxnSpPr>
        <p:spPr>
          <a:xfrm flipH="1">
            <a:off x="8311167" y="3306551"/>
            <a:ext cx="38824" cy="252472"/>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B0F5D18C-4215-43F2-9431-F58A585D5E30}"/>
              </a:ext>
            </a:extLst>
          </p:cNvPr>
          <p:cNvCxnSpPr>
            <a:cxnSpLocks/>
          </p:cNvCxnSpPr>
          <p:nvPr/>
        </p:nvCxnSpPr>
        <p:spPr>
          <a:xfrm flipH="1">
            <a:off x="10566431" y="3322556"/>
            <a:ext cx="135969" cy="210297"/>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5D612F57-24E0-46FD-AE2B-EDD0F301E669}"/>
              </a:ext>
            </a:extLst>
          </p:cNvPr>
          <p:cNvCxnSpPr>
            <a:cxnSpLocks/>
          </p:cNvCxnSpPr>
          <p:nvPr/>
        </p:nvCxnSpPr>
        <p:spPr>
          <a:xfrm>
            <a:off x="11067056" y="3323230"/>
            <a:ext cx="139693" cy="205075"/>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13" name="Text Placeholder 5">
            <a:extLst>
              <a:ext uri="{FF2B5EF4-FFF2-40B4-BE49-F238E27FC236}">
                <a16:creationId xmlns:a16="http://schemas.microsoft.com/office/drawing/2014/main" id="{C46C9EE0-A081-4F91-85D9-A7862AD72173}"/>
              </a:ext>
            </a:extLst>
          </p:cNvPr>
          <p:cNvSpPr txBox="1">
            <a:spLocks/>
          </p:cNvSpPr>
          <p:nvPr/>
        </p:nvSpPr>
        <p:spPr>
          <a:xfrm>
            <a:off x="11290593" y="3251420"/>
            <a:ext cx="261577" cy="259690"/>
          </a:xfrm>
          <a:prstGeom prst="rect">
            <a:avLst/>
          </a:prstGeom>
        </p:spPr>
        <p:txBody>
          <a:bodyPr vert="horz" wrap="square" lIns="0" tIns="0" rIns="0" bIns="0" rtlCol="0">
            <a:spAutoFit/>
          </a:bodyPr>
          <a:lstStyle>
            <a:lvl1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lang="en-US" sz="1800" b="0" i="0" kern="1200" spc="0" baseline="0" dirty="0">
                <a:solidFill>
                  <a:srgbClr val="000000"/>
                </a:solidFill>
                <a:latin typeface="+mj-lt"/>
                <a:ea typeface="+mn-ea"/>
                <a:cs typeface="+mn-cs"/>
              </a:defRPr>
            </a:lvl1pPr>
            <a:lvl2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600" kern="1200" spc="0" baseline="0">
                <a:solidFill>
                  <a:srgbClr val="000000"/>
                </a:solidFill>
                <a:latin typeface="+mn-lt"/>
                <a:ea typeface="+mn-ea"/>
                <a:cs typeface="+mn-cs"/>
              </a:defRPr>
            </a:lvl2pPr>
            <a:lvl3pPr marL="0" marR="0" indent="0" algn="l" defTabSz="914192" rtl="0" eaLnBrk="1" fontAlgn="auto" latinLnBrk="0" hangingPunct="1">
              <a:lnSpc>
                <a:spcPct val="110000"/>
              </a:lnSpc>
              <a:spcBef>
                <a:spcPts val="0"/>
              </a:spcBef>
              <a:spcAft>
                <a:spcPts val="600"/>
              </a:spcAft>
              <a:buClrTx/>
              <a:buSzPct val="90000"/>
              <a:buFont typeface="Wingdings" panose="05000000000000000000" pitchFamily="2" charset="2"/>
              <a:buNone/>
              <a:tabLst/>
              <a:defRPr sz="1400" kern="1200" spc="0" baseline="0">
                <a:solidFill>
                  <a:srgbClr val="000000"/>
                </a:solidFill>
                <a:latin typeface="+mn-lt"/>
                <a:ea typeface="+mn-ea"/>
                <a:cs typeface="+mn-cs"/>
              </a:defRPr>
            </a:lvl3pPr>
            <a:lvl4pPr marL="672161" marR="0" indent="0" algn="l" defTabSz="914192" rtl="0" eaLnBrk="1" fontAlgn="auto" latinLnBrk="0" hangingPunct="1">
              <a:lnSpc>
                <a:spcPct val="110000"/>
              </a:lnSpc>
              <a:spcBef>
                <a:spcPts val="0"/>
              </a:spcBef>
              <a:spcAft>
                <a:spcPts val="1273"/>
              </a:spcAft>
              <a:buClrTx/>
              <a:buSzPct val="90000"/>
              <a:buFont typeface="Wingdings" panose="05000000000000000000" pitchFamily="2" charset="2"/>
              <a:buNone/>
              <a:tabLst/>
              <a:defRPr sz="1961" kern="1200" spc="0" baseline="0">
                <a:solidFill>
                  <a:srgbClr val="000000"/>
                </a:solidFill>
                <a:latin typeface="+mn-lt"/>
                <a:ea typeface="+mn-ea"/>
                <a:cs typeface="+mn-cs"/>
              </a:defRPr>
            </a:lvl4pPr>
            <a:lvl5pPr marL="896214" marR="0" indent="0" algn="l" defTabSz="914192" rtl="0" eaLnBrk="1" fontAlgn="auto" latinLnBrk="0" hangingPunct="1">
              <a:lnSpc>
                <a:spcPct val="100000"/>
              </a:lnSpc>
              <a:spcBef>
                <a:spcPts val="0"/>
              </a:spcBef>
              <a:spcAft>
                <a:spcPts val="1200"/>
              </a:spcAft>
              <a:buClrTx/>
              <a:buSzPct val="90000"/>
              <a:buFont typeface="Wingdings" panose="05000000000000000000" pitchFamily="2" charset="2"/>
              <a:buNone/>
              <a:tabLst/>
              <a:defRPr sz="1200" kern="1200" spc="0" baseline="0">
                <a:solidFill>
                  <a:srgbClr val="000000"/>
                </a:soli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defTabSz="932384">
              <a:spcBef>
                <a:spcPts val="612"/>
              </a:spcBef>
              <a:spcAft>
                <a:spcPts val="612"/>
              </a:spcAft>
              <a:defRPr/>
            </a:pPr>
            <a:r>
              <a:rPr lang="en-US" sz="1632">
                <a:latin typeface="Segoe UI Semibold"/>
              </a:rPr>
              <a:t>…</a:t>
            </a:r>
          </a:p>
        </p:txBody>
      </p:sp>
      <p:cxnSp>
        <p:nvCxnSpPr>
          <p:cNvPr id="114" name="Straight Connector 113">
            <a:extLst>
              <a:ext uri="{FF2B5EF4-FFF2-40B4-BE49-F238E27FC236}">
                <a16:creationId xmlns:a16="http://schemas.microsoft.com/office/drawing/2014/main" id="{D13F67CE-E58C-4EB2-B76D-74733FF22A92}"/>
              </a:ext>
            </a:extLst>
          </p:cNvPr>
          <p:cNvCxnSpPr>
            <a:cxnSpLocks/>
          </p:cNvCxnSpPr>
          <p:nvPr/>
        </p:nvCxnSpPr>
        <p:spPr>
          <a:xfrm flipH="1">
            <a:off x="10881988" y="3300796"/>
            <a:ext cx="38824" cy="252472"/>
          </a:xfrm>
          <a:prstGeom prst="line">
            <a:avLst/>
          </a:prstGeom>
          <a:ln>
            <a:solidFill>
              <a:schemeClr val="tx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12630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8F7BAE8B-75C2-4502-AF73-76D60C32F77B}"/>
              </a:ext>
            </a:extLst>
          </p:cNvPr>
          <p:cNvGraphicFramePr>
            <a:graphicFrameLocks noGrp="1"/>
          </p:cNvGraphicFramePr>
          <p:nvPr/>
        </p:nvGraphicFramePr>
        <p:xfrm>
          <a:off x="189739" y="1111634"/>
          <a:ext cx="12056996" cy="4312840"/>
        </p:xfrm>
        <a:graphic>
          <a:graphicData uri="http://schemas.openxmlformats.org/drawingml/2006/table">
            <a:tbl>
              <a:tblPr bandRow="1">
                <a:tableStyleId>{5940675A-B579-460E-94D1-54222C63F5DA}</a:tableStyleId>
              </a:tblPr>
              <a:tblGrid>
                <a:gridCol w="2137446">
                  <a:extLst>
                    <a:ext uri="{9D8B030D-6E8A-4147-A177-3AD203B41FA5}">
                      <a16:colId xmlns:a16="http://schemas.microsoft.com/office/drawing/2014/main" val="3849074245"/>
                    </a:ext>
                  </a:extLst>
                </a:gridCol>
                <a:gridCol w="7269591">
                  <a:extLst>
                    <a:ext uri="{9D8B030D-6E8A-4147-A177-3AD203B41FA5}">
                      <a16:colId xmlns:a16="http://schemas.microsoft.com/office/drawing/2014/main" val="154658674"/>
                    </a:ext>
                  </a:extLst>
                </a:gridCol>
                <a:gridCol w="1411999">
                  <a:extLst>
                    <a:ext uri="{9D8B030D-6E8A-4147-A177-3AD203B41FA5}">
                      <a16:colId xmlns:a16="http://schemas.microsoft.com/office/drawing/2014/main" val="2796222852"/>
                    </a:ext>
                  </a:extLst>
                </a:gridCol>
                <a:gridCol w="1237960">
                  <a:extLst>
                    <a:ext uri="{9D8B030D-6E8A-4147-A177-3AD203B41FA5}">
                      <a16:colId xmlns:a16="http://schemas.microsoft.com/office/drawing/2014/main" val="251005626"/>
                    </a:ext>
                  </a:extLst>
                </a:gridCol>
              </a:tblGrid>
              <a:tr h="291051">
                <a:tc gridSpan="2">
                  <a:txBody>
                    <a:bodyPr/>
                    <a:lstStyle/>
                    <a:p>
                      <a:pPr algn="ctr"/>
                      <a:r>
                        <a:rPr lang="en-US" sz="1100" b="1"/>
                        <a:t>Session Flow and Detailed Agenda</a:t>
                      </a:r>
                    </a:p>
                  </a:txBody>
                  <a:tcPr marL="93260" marR="93260" marT="46630" marB="46630" anchor="ctr">
                    <a:solidFill>
                      <a:schemeClr val="bg1">
                        <a:lumMod val="85000"/>
                      </a:schemeClr>
                    </a:solidFill>
                  </a:tcPr>
                </a:tc>
                <a:tc hMerge="1">
                  <a:txBody>
                    <a:bodyPr/>
                    <a:lstStyle/>
                    <a:p>
                      <a:endParaRPr lang="en-US"/>
                    </a:p>
                  </a:txBody>
                  <a:tcPr/>
                </a:tc>
                <a:tc>
                  <a:txBody>
                    <a:bodyPr/>
                    <a:lstStyle/>
                    <a:p>
                      <a:pPr algn="ctr"/>
                      <a:r>
                        <a:rPr lang="en-US" sz="1100" b="1"/>
                        <a:t>Presenter/SME:</a:t>
                      </a:r>
                    </a:p>
                  </a:txBody>
                  <a:tcPr marL="93260" marR="93260" marT="46630" marB="46630" anchor="ctr">
                    <a:solidFill>
                      <a:srgbClr val="D9D9D9"/>
                    </a:solidFill>
                  </a:tcPr>
                </a:tc>
                <a:tc>
                  <a:txBody>
                    <a:bodyPr/>
                    <a:lstStyle/>
                    <a:p>
                      <a:pPr algn="ctr"/>
                      <a:r>
                        <a:rPr lang="en-US" sz="1100" b="1"/>
                        <a:t>Time</a:t>
                      </a:r>
                    </a:p>
                  </a:txBody>
                  <a:tcPr marL="93260" marR="93260" marT="46630" marB="46630" anchor="ctr">
                    <a:solidFill>
                      <a:srgbClr val="D9D9D9"/>
                    </a:solidFill>
                  </a:tcPr>
                </a:tc>
                <a:extLst>
                  <a:ext uri="{0D108BD9-81ED-4DB2-BD59-A6C34878D82A}">
                    <a16:rowId xmlns:a16="http://schemas.microsoft.com/office/drawing/2014/main" val="340815129"/>
                  </a:ext>
                </a:extLst>
              </a:tr>
              <a:tr h="275542">
                <a:tc>
                  <a:txBody>
                    <a:bodyPr/>
                    <a:lstStyle/>
                    <a:p>
                      <a:pPr algn="ctr"/>
                      <a:r>
                        <a:rPr lang="en-US" sz="1100" b="1"/>
                        <a:t>Prework</a:t>
                      </a:r>
                    </a:p>
                  </a:txBody>
                  <a:tcPr marL="93260" marR="93260" marT="46630" marB="46630" anchor="ctr">
                    <a:solidFill>
                      <a:schemeClr val="bg1">
                        <a:lumMod val="8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1100"/>
                        <a:t>No attendee pre-work needed for this session</a:t>
                      </a:r>
                      <a:endParaRPr lang="en-US" sz="1100">
                        <a:latin typeface="Calibri" panose="020F0502020204030204" pitchFamily="34" charset="0"/>
                        <a:ea typeface="Calibri" panose="020F0502020204030204" pitchFamily="34" charset="0"/>
                      </a:endParaRPr>
                    </a:p>
                  </a:txBody>
                  <a:tcPr marL="93260" marR="93260" marT="46630" marB="46630"/>
                </a:tc>
                <a:tc>
                  <a:txBody>
                    <a:bodyPr/>
                    <a:lstStyle/>
                    <a:p>
                      <a:pPr lvl="0" algn="ctr">
                        <a:buNone/>
                      </a:pPr>
                      <a:r>
                        <a:rPr lang="en-US" sz="1100"/>
                        <a:t>N/A</a:t>
                      </a:r>
                    </a:p>
                  </a:txBody>
                  <a:tcPr marL="93260" marR="93260" marT="46630" marB="46630" anchor="ctr"/>
                </a:tc>
                <a:tc>
                  <a:txBody>
                    <a:bodyPr/>
                    <a:lstStyle/>
                    <a:p>
                      <a:pPr lvl="0" algn="ctr">
                        <a:buNone/>
                      </a:pPr>
                      <a:r>
                        <a:rPr lang="en-US" sz="1100"/>
                        <a:t>N/A</a:t>
                      </a:r>
                    </a:p>
                  </a:txBody>
                  <a:tcPr marL="93260" marR="93260" marT="46630" marB="46630" anchor="ctr"/>
                </a:tc>
                <a:extLst>
                  <a:ext uri="{0D108BD9-81ED-4DB2-BD59-A6C34878D82A}">
                    <a16:rowId xmlns:a16="http://schemas.microsoft.com/office/drawing/2014/main" val="2453045695"/>
                  </a:ext>
                </a:extLst>
              </a:tr>
              <a:tr h="264238">
                <a:tc>
                  <a:txBody>
                    <a:bodyPr/>
                    <a:lstStyle/>
                    <a:p>
                      <a:pPr algn="ctr"/>
                      <a:r>
                        <a:rPr lang="en-US" sz="1100" b="1"/>
                        <a:t>Session Introduction</a:t>
                      </a:r>
                    </a:p>
                  </a:txBody>
                  <a:tcPr marL="93260" marR="93260" marT="46630" marB="46630" anchor="ctr">
                    <a:solidFill>
                      <a:schemeClr val="bg1">
                        <a:lumMod val="85000"/>
                      </a:schemeClr>
                    </a:solidFill>
                  </a:tcPr>
                </a:tc>
                <a:tc>
                  <a:txBody>
                    <a:bodyPr/>
                    <a:lstStyle/>
                    <a:p>
                      <a:pPr marL="171450" indent="-171450">
                        <a:buFont typeface="Arial" panose="020B0604020202020204" pitchFamily="34" charset="0"/>
                        <a:buChar char="•"/>
                      </a:pPr>
                      <a:r>
                        <a:rPr lang="en-US" sz="1100" dirty="0"/>
                        <a:t>Set context for when this process takes place</a:t>
                      </a:r>
                    </a:p>
                  </a:txBody>
                  <a:tcPr marL="93260" marR="93260" marT="46630" marB="46630"/>
                </a:tc>
                <a:tc>
                  <a:txBody>
                    <a:bodyPr/>
                    <a:lstStyle/>
                    <a:p>
                      <a:pPr algn="ctr"/>
                      <a:r>
                        <a:rPr lang="en-US" sz="1100" dirty="0"/>
                        <a:t>&lt;presenter&gt;</a:t>
                      </a:r>
                    </a:p>
                  </a:txBody>
                  <a:tcPr marL="93260" marR="93260" marT="46630" marB="46630" anchor="ctr"/>
                </a:tc>
                <a:tc>
                  <a:txBody>
                    <a:bodyPr/>
                    <a:lstStyle/>
                    <a:p>
                      <a:pPr algn="ctr"/>
                      <a:r>
                        <a:rPr lang="en-US" sz="1100" dirty="0"/>
                        <a:t>3 mins</a:t>
                      </a:r>
                    </a:p>
                  </a:txBody>
                  <a:tcPr marL="93260" marR="93260" marT="46630" marB="46630" anchor="ctr"/>
                </a:tc>
                <a:extLst>
                  <a:ext uri="{0D108BD9-81ED-4DB2-BD59-A6C34878D82A}">
                    <a16:rowId xmlns:a16="http://schemas.microsoft.com/office/drawing/2014/main" val="607023216"/>
                  </a:ext>
                </a:extLst>
              </a:tr>
              <a:tr h="2321339">
                <a:tc>
                  <a:txBody>
                    <a:bodyPr/>
                    <a:lstStyle/>
                    <a:p>
                      <a:pPr lvl="0" algn="ctr">
                        <a:buNone/>
                      </a:pPr>
                      <a:r>
                        <a:rPr lang="en-US" sz="1100" b="1" kern="1200" dirty="0">
                          <a:solidFill>
                            <a:schemeClr val="tx1"/>
                          </a:solidFill>
                          <a:latin typeface="+mn-lt"/>
                          <a:ea typeface="+mn-ea"/>
                          <a:cs typeface="+mn-cs"/>
                        </a:rPr>
                        <a:t>Body of the session /</a:t>
                      </a:r>
                      <a:br>
                        <a:rPr lang="en-US" sz="1100" b="1" kern="1200" dirty="0">
                          <a:solidFill>
                            <a:srgbClr val="000000"/>
                          </a:solidFill>
                          <a:latin typeface="+mn-lt"/>
                          <a:ea typeface="+mn-ea"/>
                          <a:cs typeface="+mn-cs"/>
                        </a:rPr>
                      </a:br>
                      <a:r>
                        <a:rPr lang="en-US" sz="1100" b="1" i="1" kern="1200" dirty="0">
                          <a:solidFill>
                            <a:schemeClr val="tx1"/>
                          </a:solidFill>
                          <a:latin typeface="+mn-lt"/>
                          <a:ea typeface="+mn-ea"/>
                          <a:cs typeface="+mn-cs"/>
                        </a:rPr>
                        <a:t>discussion, activities, Q&amp;A...</a:t>
                      </a:r>
                      <a:endParaRPr lang="en-US" sz="1900" dirty="0"/>
                    </a:p>
                  </a:txBody>
                  <a:tcPr marL="93260" marR="93260" marT="46630" marB="46630" anchor="ctr">
                    <a:solidFill>
                      <a:schemeClr val="bg1">
                        <a:lumMod val="85000"/>
                      </a:schemeClr>
                    </a:solidFill>
                  </a:tcPr>
                </a:tc>
                <a:tc>
                  <a:txBody>
                    <a:bodyPr/>
                    <a:lstStyle/>
                    <a:p>
                      <a:pPr algn="l" fontAlgn="t"/>
                      <a:r>
                        <a:rPr lang="en-US" sz="1100" b="0" i="0" u="none" strike="noStrike" dirty="0">
                          <a:solidFill>
                            <a:srgbClr val="000000"/>
                          </a:solidFill>
                          <a:effectLst/>
                          <a:latin typeface="Calibri" panose="020F0502020204030204" pitchFamily="34" charset="0"/>
                        </a:rPr>
                        <a:t>Data skew</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Data movement</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Indexing for performance - overview</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Indexing for performance - CCI best practices (Ordered CCI)</a:t>
                      </a:r>
                      <a:br>
                        <a:rPr lang="en-US" sz="1100" b="0" i="0" u="none" strike="noStrike" dirty="0">
                          <a:solidFill>
                            <a:srgbClr val="000000"/>
                          </a:solidFill>
                          <a:effectLst/>
                          <a:latin typeface="Calibri" panose="020F0502020204030204" pitchFamily="34" charset="0"/>
                        </a:rPr>
                      </a:br>
                      <a:r>
                        <a:rPr lang="en-US" sz="1100" b="0" i="0" u="none" strike="noStrike" dirty="0" err="1">
                          <a:solidFill>
                            <a:srgbClr val="000000"/>
                          </a:solidFill>
                          <a:effectLst/>
                          <a:latin typeface="Calibri" panose="020F0502020204030204" pitchFamily="34" charset="0"/>
                        </a:rPr>
                        <a:t>Resultset</a:t>
                      </a:r>
                      <a:r>
                        <a:rPr lang="en-US" sz="1100" b="0" i="0" u="none" strike="noStrike" dirty="0">
                          <a:solidFill>
                            <a:srgbClr val="000000"/>
                          </a:solidFill>
                          <a:effectLst/>
                          <a:latin typeface="Calibri" panose="020F0502020204030204" pitchFamily="34" charset="0"/>
                        </a:rPr>
                        <a:t> caching</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Materialized (indexed) views</a:t>
                      </a:r>
                      <a:br>
                        <a:rPr lang="en-US" sz="1100" b="0" i="0" u="none" strike="noStrike" dirty="0">
                          <a:solidFill>
                            <a:srgbClr val="000000"/>
                          </a:solidFill>
                          <a:effectLst/>
                          <a:latin typeface="Calibri" panose="020F0502020204030204" pitchFamily="34" charset="0"/>
                        </a:rPr>
                      </a:b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DEMO: Materialized view showing matching in the query plan- run query, create MV, run same query again (not using MV) and show query plan using the MV automatically</a:t>
                      </a:r>
                      <a:br>
                        <a:rPr lang="en-US" sz="1100" b="0" i="0" u="none" strike="noStrike" dirty="0">
                          <a:solidFill>
                            <a:srgbClr val="000000"/>
                          </a:solidFill>
                          <a:effectLst/>
                          <a:latin typeface="Calibri" panose="020F0502020204030204" pitchFamily="34" charset="0"/>
                        </a:rPr>
                      </a:b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CTAS vs Ins/Del/</a:t>
                      </a:r>
                      <a:r>
                        <a:rPr lang="en-US" sz="1100" b="0" i="0" u="none" strike="noStrike" dirty="0" err="1">
                          <a:solidFill>
                            <a:srgbClr val="000000"/>
                          </a:solidFill>
                          <a:effectLst/>
                          <a:latin typeface="Calibri" panose="020F0502020204030204" pitchFamily="34" charset="0"/>
                        </a:rPr>
                        <a:t>Upd</a:t>
                      </a:r>
                      <a:r>
                        <a:rPr lang="en-US" sz="1100" b="0" i="0" u="none" strike="noStrike" dirty="0">
                          <a:solidFill>
                            <a:srgbClr val="000000"/>
                          </a:solidFill>
                          <a:effectLst/>
                          <a:latin typeface="Calibri" panose="020F0502020204030204" pitchFamily="34" charset="0"/>
                        </a:rPr>
                        <a:t>/</a:t>
                      </a:r>
                      <a:r>
                        <a:rPr lang="en-US" sz="1100" b="0" i="0" u="none" strike="noStrike" dirty="0" err="1">
                          <a:solidFill>
                            <a:srgbClr val="000000"/>
                          </a:solidFill>
                          <a:effectLst/>
                          <a:latin typeface="Calibri" panose="020F0502020204030204" pitchFamily="34" charset="0"/>
                        </a:rPr>
                        <a:t>Mrg</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Perf anti-patterns (indexes, partitions, views, </a:t>
                      </a:r>
                      <a:r>
                        <a:rPr lang="en-US" sz="1100" b="0" i="0" u="none" strike="noStrike" dirty="0" err="1">
                          <a:solidFill>
                            <a:srgbClr val="000000"/>
                          </a:solidFill>
                          <a:effectLst/>
                          <a:latin typeface="Calibri" panose="020F0502020204030204" pitchFamily="34" charset="0"/>
                        </a:rPr>
                        <a:t>udf's</a:t>
                      </a:r>
                      <a:r>
                        <a:rPr lang="en-US" sz="1100" b="0" i="0" u="none" strike="noStrike" dirty="0">
                          <a:solidFill>
                            <a:srgbClr val="000000"/>
                          </a:solidFill>
                          <a:effectLst/>
                          <a:latin typeface="Calibri" panose="020F0502020204030204" pitchFamily="34" charset="0"/>
                        </a:rPr>
                        <a:t>)</a:t>
                      </a:r>
                    </a:p>
                  </a:txBody>
                  <a:tcPr marL="4858" marR="4858" marT="4858" marB="0"/>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25 mins</a:t>
                      </a:r>
                    </a:p>
                  </a:txBody>
                  <a:tcPr marL="93260" marR="93260" marT="46630" marB="46630" anchor="ctr"/>
                </a:tc>
                <a:extLst>
                  <a:ext uri="{0D108BD9-81ED-4DB2-BD59-A6C34878D82A}">
                    <a16:rowId xmlns:a16="http://schemas.microsoft.com/office/drawing/2014/main" val="856531107"/>
                  </a:ext>
                </a:extLst>
              </a:tr>
              <a:tr h="1160670">
                <a:tc>
                  <a:txBody>
                    <a:bodyPr/>
                    <a:lstStyle/>
                    <a:p>
                      <a:pPr marL="0" marR="0" lvl="0" indent="0" algn="ctr" rtl="0" eaLnBrk="1" fontAlgn="auto" latinLnBrk="0" hangingPunct="1">
                        <a:lnSpc>
                          <a:spcPct val="100000"/>
                        </a:lnSpc>
                        <a:spcBef>
                          <a:spcPts val="0"/>
                        </a:spcBef>
                        <a:spcAft>
                          <a:spcPts val="0"/>
                        </a:spcAft>
                        <a:buFontTx/>
                        <a:buNone/>
                      </a:pPr>
                      <a:r>
                        <a:rPr lang="en-US" sz="1100" b="1" kern="1200">
                          <a:solidFill>
                            <a:schemeClr val="tx1"/>
                          </a:solidFill>
                          <a:latin typeface="+mn-lt"/>
                          <a:ea typeface="+mn-ea"/>
                          <a:cs typeface="+mn-cs"/>
                        </a:rPr>
                        <a:t>Session Closing / Homework </a:t>
                      </a:r>
                    </a:p>
                  </a:txBody>
                  <a:tcPr marL="93260" marR="93260" marT="46630" marB="46630" anchor="ctr">
                    <a:solidFill>
                      <a:schemeClr val="bg1">
                        <a:lumMod val="85000"/>
                      </a:schemeClr>
                    </a:solidFill>
                  </a:tcPr>
                </a:tc>
                <a:tc>
                  <a:txBody>
                    <a:bodyPr/>
                    <a:lstStyle/>
                    <a:p>
                      <a:pPr marL="171450" marR="0" lvl="0" indent="-1714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dirty="0"/>
                        <a:t>Go to break Review timing for break, remind audience to stay signed into the meeting, when session will resume, and what they will be doing next. (Data Loading &amp; Data Lake Organization)</a:t>
                      </a:r>
                    </a:p>
                  </a:txBody>
                  <a:tcPr marL="93260" marR="93260" marT="46630" marB="46630" anchor="ctr"/>
                </a:tc>
                <a:tc>
                  <a:txBody>
                    <a:bodyPr/>
                    <a:lstStyle/>
                    <a:p>
                      <a:pPr algn="ctr"/>
                      <a:r>
                        <a:rPr lang="en-US" sz="1100" dirty="0"/>
                        <a:t>&lt;presenter&gt;</a:t>
                      </a:r>
                    </a:p>
                  </a:txBody>
                  <a:tcPr marL="93260" marR="93260" marT="46630" marB="46630"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100" dirty="0"/>
                        <a:t>2 mins</a:t>
                      </a:r>
                    </a:p>
                  </a:txBody>
                  <a:tcPr marL="93260" marR="93260" marT="46630" marB="46630" anchor="ctr"/>
                </a:tc>
                <a:extLst>
                  <a:ext uri="{0D108BD9-81ED-4DB2-BD59-A6C34878D82A}">
                    <a16:rowId xmlns:a16="http://schemas.microsoft.com/office/drawing/2014/main" val="871732860"/>
                  </a:ext>
                </a:extLst>
              </a:tr>
            </a:tbl>
          </a:graphicData>
        </a:graphic>
      </p:graphicFrame>
      <p:sp>
        <p:nvSpPr>
          <p:cNvPr id="8" name="Rectangle 7">
            <a:extLst>
              <a:ext uri="{FF2B5EF4-FFF2-40B4-BE49-F238E27FC236}">
                <a16:creationId xmlns:a16="http://schemas.microsoft.com/office/drawing/2014/main" id="{1F7397A4-243E-4A23-ABCC-E749098B5614}"/>
              </a:ext>
            </a:extLst>
          </p:cNvPr>
          <p:cNvSpPr/>
          <p:nvPr/>
        </p:nvSpPr>
        <p:spPr>
          <a:xfrm>
            <a:off x="215580" y="698271"/>
            <a:ext cx="4070601" cy="286306"/>
          </a:xfrm>
          <a:prstGeom prst="rect">
            <a:avLst/>
          </a:prstGeom>
          <a:solidFill>
            <a:schemeClr val="accent1">
              <a:lumMod val="20000"/>
              <a:lumOff val="80000"/>
            </a:schemeClr>
          </a:solidFill>
        </p:spPr>
        <p:txBody>
          <a:bodyPr wrap="square" anchor="t">
            <a:spAutoFit/>
          </a:bodyPr>
          <a:lstStyle/>
          <a:p>
            <a:r>
              <a:rPr lang="en-US" sz="1224" b="1" dirty="0">
                <a:latin typeface="Segoe UI"/>
                <a:cs typeface="Segoe UI"/>
              </a:rPr>
              <a:t>Owner: Sean Norman</a:t>
            </a:r>
            <a:endParaRPr lang="en-US" sz="1836" dirty="0"/>
          </a:p>
        </p:txBody>
      </p:sp>
      <p:graphicFrame>
        <p:nvGraphicFramePr>
          <p:cNvPr id="11" name="Table 7">
            <a:extLst>
              <a:ext uri="{FF2B5EF4-FFF2-40B4-BE49-F238E27FC236}">
                <a16:creationId xmlns:a16="http://schemas.microsoft.com/office/drawing/2014/main" id="{F096DCE0-DDBF-471C-B745-45AD6FFA7853}"/>
              </a:ext>
            </a:extLst>
          </p:cNvPr>
          <p:cNvGraphicFramePr>
            <a:graphicFrameLocks noGrp="1"/>
          </p:cNvGraphicFramePr>
          <p:nvPr/>
        </p:nvGraphicFramePr>
        <p:xfrm>
          <a:off x="9739408" y="701003"/>
          <a:ext cx="2507327" cy="279781"/>
        </p:xfrm>
        <a:graphic>
          <a:graphicData uri="http://schemas.openxmlformats.org/drawingml/2006/table">
            <a:tbl>
              <a:tblPr firstRow="1" bandRow="1">
                <a:tableStyleId>{5C22544A-7EE6-4342-B048-85BDC9FD1C3A}</a:tableStyleId>
              </a:tblPr>
              <a:tblGrid>
                <a:gridCol w="1310380">
                  <a:extLst>
                    <a:ext uri="{9D8B030D-6E8A-4147-A177-3AD203B41FA5}">
                      <a16:colId xmlns:a16="http://schemas.microsoft.com/office/drawing/2014/main" val="586983563"/>
                    </a:ext>
                  </a:extLst>
                </a:gridCol>
                <a:gridCol w="1196947">
                  <a:extLst>
                    <a:ext uri="{9D8B030D-6E8A-4147-A177-3AD203B41FA5}">
                      <a16:colId xmlns:a16="http://schemas.microsoft.com/office/drawing/2014/main" val="1461594584"/>
                    </a:ext>
                  </a:extLst>
                </a:gridCol>
              </a:tblGrid>
              <a:tr h="279781">
                <a:tc>
                  <a:txBody>
                    <a:bodyPr/>
                    <a:lstStyle/>
                    <a:p>
                      <a:pPr algn="ctr"/>
                      <a:r>
                        <a:rPr lang="en-US" sz="1200" dirty="0"/>
                        <a:t>CSA13P</a:t>
                      </a:r>
                    </a:p>
                  </a:txBody>
                  <a:tcPr marL="93260" marR="93260" marT="46630" marB="46630"/>
                </a:tc>
                <a:tc>
                  <a:txBody>
                    <a:bodyPr/>
                    <a:lstStyle/>
                    <a:p>
                      <a:pPr algn="ctr"/>
                      <a:r>
                        <a:rPr lang="en-US" sz="1200" dirty="0"/>
                        <a:t>2 of 2</a:t>
                      </a:r>
                    </a:p>
                  </a:txBody>
                  <a:tcPr marL="93260" marR="93260" marT="46630" marB="46630"/>
                </a:tc>
                <a:extLst>
                  <a:ext uri="{0D108BD9-81ED-4DB2-BD59-A6C34878D82A}">
                    <a16:rowId xmlns:a16="http://schemas.microsoft.com/office/drawing/2014/main" val="2418447303"/>
                  </a:ext>
                </a:extLst>
              </a:tr>
            </a:tbl>
          </a:graphicData>
        </a:graphic>
      </p:graphicFrame>
      <p:sp>
        <p:nvSpPr>
          <p:cNvPr id="9" name="Rectangle 8">
            <a:extLst>
              <a:ext uri="{FF2B5EF4-FFF2-40B4-BE49-F238E27FC236}">
                <a16:creationId xmlns:a16="http://schemas.microsoft.com/office/drawing/2014/main" id="{01DC40C2-19BB-43D5-A42B-4827517FBA31}"/>
              </a:ext>
            </a:extLst>
          </p:cNvPr>
          <p:cNvSpPr/>
          <p:nvPr/>
        </p:nvSpPr>
        <p:spPr>
          <a:xfrm>
            <a:off x="189738" y="154656"/>
            <a:ext cx="12031155" cy="542399"/>
          </a:xfrm>
          <a:prstGeom prst="rect">
            <a:avLst/>
          </a:prstGeom>
        </p:spPr>
        <p:txBody>
          <a:bodyPr wrap="square">
            <a:spAutoFit/>
          </a:bodyPr>
          <a:lstStyle/>
          <a:p>
            <a:r>
              <a:rPr lang="en-US" sz="2856" spc="-51" dirty="0">
                <a:ln w="3175">
                  <a:noFill/>
                </a:ln>
                <a:solidFill>
                  <a:srgbClr val="000000"/>
                </a:solidFill>
                <a:latin typeface="Segoe UI Semibold"/>
                <a:cs typeface="Segoe UI"/>
              </a:rPr>
              <a:t>Design Presentation: DW Optimization Part 2</a:t>
            </a:r>
            <a:endParaRPr lang="en-US" sz="1836" dirty="0"/>
          </a:p>
        </p:txBody>
      </p:sp>
    </p:spTree>
    <p:extLst>
      <p:ext uri="{BB962C8B-B14F-4D97-AF65-F5344CB8AC3E}">
        <p14:creationId xmlns:p14="http://schemas.microsoft.com/office/powerpoint/2010/main" val="476586307"/>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0D3F549-C1E3-4321-AF51-D8C9CCD1531C}"/>
              </a:ext>
            </a:extLst>
          </p:cNvPr>
          <p:cNvSpPr>
            <a:spLocks noGrp="1"/>
          </p:cNvSpPr>
          <p:nvPr>
            <p:ph type="body" sz="quarter" idx="10"/>
          </p:nvPr>
        </p:nvSpPr>
        <p:spPr>
          <a:xfrm>
            <a:off x="435793" y="1142881"/>
            <a:ext cx="6071304" cy="1579001"/>
          </a:xfrm>
        </p:spPr>
        <p:txBody>
          <a:bodyPr/>
          <a:lstStyle/>
          <a:p>
            <a:r>
              <a:rPr lang="en-US" dirty="0">
                <a:solidFill>
                  <a:schemeClr val="tx2"/>
                </a:solidFill>
              </a:rPr>
              <a:t>Overview</a:t>
            </a:r>
          </a:p>
          <a:p>
            <a:r>
              <a:rPr lang="en-US" sz="1632" dirty="0">
                <a:latin typeface="+mn-lt"/>
              </a:rPr>
              <a:t>Queries against tables with ordered </a:t>
            </a:r>
            <a:r>
              <a:rPr lang="en-US" sz="1632" dirty="0" err="1">
                <a:latin typeface="+mn-lt"/>
              </a:rPr>
              <a:t>columnstore</a:t>
            </a:r>
            <a:r>
              <a:rPr lang="en-US" sz="1632" dirty="0">
                <a:latin typeface="+mn-lt"/>
              </a:rPr>
              <a:t> segments can take advantage of improved segment elimination to drastically reduce the time needed to service a query.</a:t>
            </a:r>
          </a:p>
          <a:p>
            <a:endParaRPr lang="en-US" sz="1632" dirty="0">
              <a:solidFill>
                <a:schemeClr val="tx2"/>
              </a:solidFill>
            </a:endParaRPr>
          </a:p>
        </p:txBody>
      </p:sp>
      <p:sp>
        <p:nvSpPr>
          <p:cNvPr id="6" name="Title 5">
            <a:extLst>
              <a:ext uri="{FF2B5EF4-FFF2-40B4-BE49-F238E27FC236}">
                <a16:creationId xmlns:a16="http://schemas.microsoft.com/office/drawing/2014/main" id="{99259584-8010-4F45-95B7-8DD058619E38}"/>
              </a:ext>
            </a:extLst>
          </p:cNvPr>
          <p:cNvSpPr>
            <a:spLocks noGrp="1"/>
          </p:cNvSpPr>
          <p:nvPr>
            <p:ph type="title"/>
          </p:nvPr>
        </p:nvSpPr>
        <p:spPr>
          <a:xfrm>
            <a:off x="435795" y="227015"/>
            <a:ext cx="9249813" cy="754061"/>
          </a:xfrm>
        </p:spPr>
        <p:txBody>
          <a:bodyPr/>
          <a:lstStyle/>
          <a:p>
            <a:r>
              <a:rPr lang="en-US"/>
              <a:t>Ordered Clustered </a:t>
            </a:r>
            <a:r>
              <a:rPr lang="en-US" err="1"/>
              <a:t>Columnstore</a:t>
            </a:r>
            <a:r>
              <a:rPr lang="en-US"/>
              <a:t> Indexes</a:t>
            </a:r>
            <a:endParaRPr lang="en-US">
              <a:solidFill>
                <a:srgbClr val="FF0000"/>
              </a:solidFill>
            </a:endParaRPr>
          </a:p>
        </p:txBody>
      </p:sp>
      <p:sp>
        <p:nvSpPr>
          <p:cNvPr id="9" name="Rectangle 8">
            <a:extLst>
              <a:ext uri="{FF2B5EF4-FFF2-40B4-BE49-F238E27FC236}">
                <a16:creationId xmlns:a16="http://schemas.microsoft.com/office/drawing/2014/main" id="{34B2EFA8-0B64-44B8-8908-E4A59C968CEC}"/>
              </a:ext>
            </a:extLst>
          </p:cNvPr>
          <p:cNvSpPr/>
          <p:nvPr/>
        </p:nvSpPr>
        <p:spPr>
          <a:xfrm>
            <a:off x="6507097" y="1551875"/>
            <a:ext cx="5774664" cy="1098139"/>
          </a:xfrm>
          <a:prstGeom prst="rect">
            <a:avLst/>
          </a:prstGeom>
          <a:ln>
            <a:solidFill>
              <a:schemeClr val="bg1">
                <a:lumMod val="85000"/>
              </a:schemeClr>
            </a:solidFill>
          </a:ln>
        </p:spPr>
        <p:txBody>
          <a:bodyPr wrap="square">
            <a:spAutoFit/>
          </a:bodyPr>
          <a:lstStyle/>
          <a:p>
            <a:pPr defTabSz="932597">
              <a:spcAft>
                <a:spcPts val="612"/>
              </a:spcAft>
              <a:defRPr/>
            </a:pPr>
            <a:endParaRPr lang="en-US" sz="1224" dirty="0">
              <a:solidFill>
                <a:srgbClr val="000000"/>
              </a:solidFill>
              <a:latin typeface="Calibri" panose="020F0502020204030204" pitchFamily="34" charset="0"/>
              <a:cs typeface="Calibri" panose="020F0502020204030204" pitchFamily="34" charset="0"/>
            </a:endParaRPr>
          </a:p>
          <a:p>
            <a:pPr defTabSz="932597">
              <a:spcAft>
                <a:spcPts val="612"/>
              </a:spcAft>
              <a:defRPr/>
            </a:pPr>
            <a:r>
              <a:rPr lang="en-US" sz="1224" b="1" dirty="0">
                <a:solidFill>
                  <a:srgbClr val="008000"/>
                </a:solidFill>
                <a:latin typeface="Calibri" panose="020F0502020204030204" pitchFamily="34" charset="0"/>
                <a:cs typeface="Calibri" panose="020F0502020204030204" pitchFamily="34" charset="0"/>
              </a:rPr>
              <a:t>-- Insert data into table with ordered </a:t>
            </a:r>
            <a:r>
              <a:rPr lang="en-US" sz="1224" b="1" dirty="0" err="1">
                <a:solidFill>
                  <a:srgbClr val="008000"/>
                </a:solidFill>
                <a:latin typeface="Calibri" panose="020F0502020204030204" pitchFamily="34" charset="0"/>
                <a:cs typeface="Calibri" panose="020F0502020204030204" pitchFamily="34" charset="0"/>
              </a:rPr>
              <a:t>columnstore</a:t>
            </a:r>
            <a:r>
              <a:rPr lang="en-US" sz="1224" b="1" dirty="0">
                <a:solidFill>
                  <a:srgbClr val="008000"/>
                </a:solidFill>
                <a:latin typeface="Calibri" panose="020F0502020204030204" pitchFamily="34" charset="0"/>
                <a:cs typeface="Calibri" panose="020F0502020204030204" pitchFamily="34" charset="0"/>
              </a:rPr>
              <a:t> index</a:t>
            </a:r>
          </a:p>
          <a:p>
            <a:pPr defTabSz="932597">
              <a:spcAft>
                <a:spcPts val="612"/>
              </a:spcAft>
              <a:defRPr/>
            </a:pPr>
            <a:r>
              <a:rPr lang="en-US" sz="1224" dirty="0">
                <a:solidFill>
                  <a:srgbClr val="0000FF"/>
                </a:solidFill>
                <a:latin typeface="Calibri" panose="020F0502020204030204" pitchFamily="34" charset="0"/>
                <a:cs typeface="Calibri" panose="020F0502020204030204" pitchFamily="34" charset="0"/>
              </a:rPr>
              <a:t>INSERT INTO </a:t>
            </a:r>
            <a:r>
              <a:rPr lang="en-US" sz="1224" dirty="0" err="1">
                <a:solidFill>
                  <a:srgbClr val="000000">
                    <a:lumMod val="95000"/>
                    <a:lumOff val="5000"/>
                  </a:srgbClr>
                </a:solidFill>
                <a:latin typeface="Calibri" panose="020F0502020204030204" pitchFamily="34" charset="0"/>
                <a:cs typeface="Calibri" panose="020F0502020204030204" pitchFamily="34" charset="0"/>
              </a:rPr>
              <a:t>sortedOrderTable</a:t>
            </a:r>
            <a:endParaRPr lang="en-US" sz="1224" dirty="0">
              <a:solidFill>
                <a:srgbClr val="000000">
                  <a:lumMod val="95000"/>
                  <a:lumOff val="5000"/>
                </a:srgbClr>
              </a:solidFill>
              <a:latin typeface="Calibri" panose="020F0502020204030204" pitchFamily="34" charset="0"/>
              <a:cs typeface="Calibri" panose="020F0502020204030204" pitchFamily="34" charset="0"/>
            </a:endParaRPr>
          </a:p>
          <a:p>
            <a:pPr defTabSz="932597">
              <a:spcAft>
                <a:spcPts val="612"/>
              </a:spcAft>
              <a:defRPr/>
            </a:pPr>
            <a:r>
              <a:rPr lang="en-US" sz="1224" dirty="0">
                <a:solidFill>
                  <a:srgbClr val="0000FF"/>
                </a:solidFill>
                <a:latin typeface="Calibri" panose="020F0502020204030204" pitchFamily="34" charset="0"/>
                <a:cs typeface="Calibri" panose="020F0502020204030204" pitchFamily="34" charset="0"/>
              </a:rPr>
              <a:t>VALUES</a:t>
            </a:r>
            <a:r>
              <a:rPr lang="en-US" sz="1224" dirty="0">
                <a:solidFill>
                  <a:srgbClr val="000000">
                    <a:lumMod val="95000"/>
                    <a:lumOff val="5000"/>
                  </a:srgbClr>
                </a:solidFill>
                <a:latin typeface="Calibri" panose="020F0502020204030204" pitchFamily="34" charset="0"/>
                <a:cs typeface="Calibri" panose="020F0502020204030204" pitchFamily="34" charset="0"/>
              </a:rPr>
              <a:t> (1, </a:t>
            </a:r>
            <a:r>
              <a:rPr lang="en-US" sz="1224" dirty="0">
                <a:solidFill>
                  <a:srgbClr val="FF0000"/>
                </a:solidFill>
                <a:latin typeface="Calibri" panose="020F0502020204030204" pitchFamily="34" charset="0"/>
                <a:cs typeface="Calibri" panose="020F0502020204030204" pitchFamily="34" charset="0"/>
              </a:rPr>
              <a:t>'01-01-2019','Dave’, 'UK'</a:t>
            </a:r>
            <a:r>
              <a:rPr lang="en-US" sz="1224" dirty="0">
                <a:solidFill>
                  <a:srgbClr val="000000">
                    <a:lumMod val="95000"/>
                    <a:lumOff val="5000"/>
                  </a:srgbClr>
                </a:solidFill>
                <a:latin typeface="Calibri" panose="020F0502020204030204" pitchFamily="34" charset="0"/>
                <a:cs typeface="Calibri" panose="020F0502020204030204" pitchFamily="34" charset="0"/>
              </a:rPr>
              <a:t>)</a:t>
            </a:r>
            <a:endParaRPr lang="en-US" sz="1224" b="1" dirty="0">
              <a:solidFill>
                <a:srgbClr val="000000"/>
              </a:solidFill>
              <a:latin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25DA1F90-267E-4246-B60D-6E822D39F65C}"/>
              </a:ext>
            </a:extLst>
          </p:cNvPr>
          <p:cNvSpPr/>
          <p:nvPr/>
        </p:nvSpPr>
        <p:spPr>
          <a:xfrm>
            <a:off x="368270" y="2524961"/>
            <a:ext cx="4973885" cy="4074862"/>
          </a:xfrm>
          <a:prstGeom prst="rect">
            <a:avLst/>
          </a:prstGeom>
        </p:spPr>
        <p:txBody>
          <a:bodyPr wrap="square">
            <a:spAutoFit/>
          </a:bodyPr>
          <a:lstStyle/>
          <a:p>
            <a:pPr>
              <a:spcAft>
                <a:spcPts val="612"/>
              </a:spcAft>
              <a:defRPr/>
            </a:pPr>
            <a:r>
              <a:rPr lang="en-US" sz="1224" b="1" dirty="0">
                <a:solidFill>
                  <a:srgbClr val="008000"/>
                </a:solidFill>
                <a:latin typeface="Calibri" panose="020F0502020204030204" pitchFamily="34" charset="0"/>
                <a:cs typeface="Calibri" panose="020F0502020204030204" pitchFamily="34" charset="0"/>
              </a:rPr>
              <a:t>-- Create Table with Ordered </a:t>
            </a:r>
            <a:r>
              <a:rPr lang="en-US" sz="1224" b="1" dirty="0" err="1">
                <a:solidFill>
                  <a:srgbClr val="008000"/>
                </a:solidFill>
                <a:latin typeface="Calibri" panose="020F0502020204030204" pitchFamily="34" charset="0"/>
                <a:cs typeface="Calibri" panose="020F0502020204030204" pitchFamily="34" charset="0"/>
              </a:rPr>
              <a:t>Columnstore</a:t>
            </a:r>
            <a:r>
              <a:rPr lang="en-US" sz="1224" b="1" dirty="0">
                <a:solidFill>
                  <a:srgbClr val="008000"/>
                </a:solidFill>
                <a:latin typeface="Calibri" panose="020F0502020204030204" pitchFamily="34" charset="0"/>
                <a:cs typeface="Calibri" panose="020F0502020204030204" pitchFamily="34" charset="0"/>
              </a:rPr>
              <a:t> Index </a:t>
            </a:r>
            <a:endParaRPr lang="en-US" sz="1224" b="1" dirty="0">
              <a:solidFill>
                <a:srgbClr val="000000"/>
              </a:solidFill>
              <a:latin typeface="Calibri" panose="020F0502020204030204" pitchFamily="34" charset="0"/>
              <a:cs typeface="Calibri" panose="020F0502020204030204" pitchFamily="34" charset="0"/>
            </a:endParaRPr>
          </a:p>
          <a:p>
            <a:pPr>
              <a:spcAft>
                <a:spcPts val="612"/>
              </a:spcAft>
              <a:defRPr/>
            </a:pPr>
            <a:r>
              <a:rPr lang="en-US" sz="1224" dirty="0">
                <a:solidFill>
                  <a:srgbClr val="0000FF"/>
                </a:solidFill>
                <a:latin typeface="Calibri" panose="020F0502020204030204" pitchFamily="34" charset="0"/>
                <a:cs typeface="Calibri" panose="020F0502020204030204" pitchFamily="34" charset="0"/>
              </a:rPr>
              <a:t>CREATE</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TABLE</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sortedOrderTable</a:t>
            </a:r>
            <a:r>
              <a:rPr lang="en-US" sz="1224" dirty="0">
                <a:solidFill>
                  <a:srgbClr val="000000"/>
                </a:solidFill>
                <a:latin typeface="Calibri" panose="020F0502020204030204" pitchFamily="34" charset="0"/>
                <a:cs typeface="Calibri" panose="020F0502020204030204" pitchFamily="34" charset="0"/>
              </a:rPr>
              <a:t>   </a:t>
            </a:r>
          </a:p>
          <a:p>
            <a:pPr>
              <a:spcAft>
                <a:spcPts val="612"/>
              </a:spcAft>
              <a:defRPr/>
            </a:pP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a:spcAft>
                <a:spcPts val="612"/>
              </a:spcAft>
              <a:defRPr/>
            </a:pP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OrderId</a:t>
            </a: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INT</a:t>
            </a:r>
            <a:r>
              <a:rPr lang="en-US" sz="1224" dirty="0">
                <a:solidFill>
                  <a:srgbClr val="000000"/>
                </a:solidFill>
                <a:latin typeface="Calibri" panose="020F0502020204030204" pitchFamily="34" charset="0"/>
                <a:cs typeface="Calibri" panose="020F0502020204030204" pitchFamily="34" charset="0"/>
              </a:rPr>
              <a:t> NOT NULL</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a:spcAft>
                <a:spcPts val="612"/>
              </a:spcAft>
              <a:defRPr/>
            </a:pPr>
            <a:r>
              <a:rPr lang="en-US" sz="1224" dirty="0">
                <a:solidFill>
                  <a:srgbClr val="000000"/>
                </a:solidFill>
                <a:latin typeface="Calibri" panose="020F0502020204030204" pitchFamily="34" charset="0"/>
                <a:cs typeface="Calibri" panose="020F0502020204030204" pitchFamily="34" charset="0"/>
              </a:rPr>
              <a:t>    Date     </a:t>
            </a:r>
            <a:r>
              <a:rPr lang="en-US" sz="1224" dirty="0" err="1">
                <a:solidFill>
                  <a:srgbClr val="0000FF"/>
                </a:solidFill>
                <a:latin typeface="Calibri" panose="020F0502020204030204" pitchFamily="34" charset="0"/>
                <a:cs typeface="Calibri" panose="020F0502020204030204" pitchFamily="34" charset="0"/>
              </a:rPr>
              <a:t>DATE</a:t>
            </a:r>
            <a:r>
              <a:rPr lang="en-US" sz="1224" dirty="0">
                <a:solidFill>
                  <a:srgbClr val="000000"/>
                </a:solidFill>
                <a:latin typeface="Calibri" panose="020F0502020204030204" pitchFamily="34" charset="0"/>
                <a:cs typeface="Calibri" panose="020F0502020204030204" pitchFamily="34" charset="0"/>
              </a:rPr>
              <a:t> NOT NULL,</a:t>
            </a:r>
          </a:p>
          <a:p>
            <a:pPr>
              <a:spcAft>
                <a:spcPts val="612"/>
              </a:spcAft>
              <a:defRPr/>
            </a:pPr>
            <a:r>
              <a:rPr lang="en-US" sz="1224" dirty="0">
                <a:solidFill>
                  <a:srgbClr val="000000"/>
                </a:solidFill>
                <a:latin typeface="Calibri" panose="020F0502020204030204" pitchFamily="34" charset="0"/>
                <a:cs typeface="Calibri" panose="020F0502020204030204" pitchFamily="34" charset="0"/>
              </a:rPr>
              <a:t>    Name     </a:t>
            </a:r>
            <a:r>
              <a:rPr lang="en-US" sz="1224" dirty="0">
                <a:solidFill>
                  <a:srgbClr val="0000FF"/>
                </a:solidFill>
                <a:latin typeface="Calibri" panose="020F0502020204030204" pitchFamily="34" charset="0"/>
                <a:cs typeface="Calibri" panose="020F0502020204030204" pitchFamily="34" charset="0"/>
              </a:rPr>
              <a:t>VARCHAR</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2</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a:spcAft>
                <a:spcPts val="612"/>
              </a:spcAft>
              <a:defRPr/>
            </a:pPr>
            <a:r>
              <a:rPr lang="en-US" sz="1224" dirty="0">
                <a:solidFill>
                  <a:srgbClr val="000000"/>
                </a:solidFill>
                <a:latin typeface="Calibri" panose="020F0502020204030204" pitchFamily="34" charset="0"/>
                <a:cs typeface="Calibri" panose="020F0502020204030204" pitchFamily="34" charset="0"/>
              </a:rPr>
              <a:t>    Country  </a:t>
            </a:r>
            <a:r>
              <a:rPr lang="en-US" sz="1224" dirty="0">
                <a:solidFill>
                  <a:srgbClr val="0000FF"/>
                </a:solidFill>
                <a:latin typeface="Calibri" panose="020F0502020204030204" pitchFamily="34" charset="0"/>
                <a:cs typeface="Calibri" panose="020F0502020204030204" pitchFamily="34" charset="0"/>
              </a:rPr>
              <a:t>VARCHAR</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2</a:t>
            </a:r>
            <a:r>
              <a:rPr lang="en-US" sz="1224" dirty="0">
                <a:solidFill>
                  <a:srgbClr val="808080"/>
                </a:solidFill>
                <a:latin typeface="Calibri" panose="020F0502020204030204" pitchFamily="34" charset="0"/>
                <a:cs typeface="Calibri" panose="020F0502020204030204" pitchFamily="34" charset="0"/>
              </a:rPr>
              <a:t>)</a:t>
            </a:r>
            <a:r>
              <a:rPr lang="en-US" sz="1224" dirty="0">
                <a:solidFill>
                  <a:srgbClr val="000000"/>
                </a:solidFill>
                <a:latin typeface="Calibri" panose="020F0502020204030204" pitchFamily="34" charset="0"/>
                <a:cs typeface="Calibri" panose="020F0502020204030204" pitchFamily="34" charset="0"/>
              </a:rPr>
              <a:t>  </a:t>
            </a:r>
          </a:p>
          <a:p>
            <a:pPr>
              <a:spcAft>
                <a:spcPts val="612"/>
              </a:spcAft>
              <a:defRPr/>
            </a:pPr>
            <a:r>
              <a:rPr lang="en-US" sz="1224" dirty="0">
                <a:solidFill>
                  <a:srgbClr val="808080"/>
                </a:solidFill>
                <a:latin typeface="Calibri" panose="020F0502020204030204" pitchFamily="34" charset="0"/>
                <a:cs typeface="Calibri" panose="020F0502020204030204" pitchFamily="34" charset="0"/>
              </a:rPr>
              <a:t>) </a:t>
            </a:r>
          </a:p>
          <a:p>
            <a:pPr>
              <a:spcAft>
                <a:spcPts val="612"/>
              </a:spcAft>
              <a:defRPr/>
            </a:pPr>
            <a:r>
              <a:rPr lang="en-US" sz="1224" dirty="0">
                <a:solidFill>
                  <a:srgbClr val="0000FF"/>
                </a:solidFill>
                <a:latin typeface="Calibri" panose="020F0502020204030204" pitchFamily="34" charset="0"/>
                <a:cs typeface="Calibri" panose="020F0502020204030204" pitchFamily="34" charset="0"/>
              </a:rPr>
              <a:t>WITH</a:t>
            </a:r>
          </a:p>
          <a:p>
            <a:pPr>
              <a:spcAft>
                <a:spcPts val="612"/>
              </a:spcAft>
              <a:defRPr/>
            </a:pPr>
            <a:r>
              <a:rPr lang="en-US" sz="1224" dirty="0">
                <a:solidFill>
                  <a:srgbClr val="000000"/>
                </a:solidFill>
                <a:latin typeface="Calibri" panose="020F0502020204030204" pitchFamily="34" charset="0"/>
                <a:cs typeface="Calibri" panose="020F0502020204030204" pitchFamily="34" charset="0"/>
              </a:rPr>
              <a:t>(</a:t>
            </a:r>
          </a:p>
          <a:p>
            <a:pPr>
              <a:spcAft>
                <a:spcPts val="612"/>
              </a:spcAft>
              <a:defRPr/>
            </a:pPr>
            <a:r>
              <a:rPr lang="en-US" sz="1224" dirty="0">
                <a:solidFill>
                  <a:srgbClr val="0000FF"/>
                </a:solidFill>
                <a:latin typeface="Calibri" panose="020F0502020204030204" pitchFamily="34" charset="0"/>
                <a:cs typeface="Calibri" panose="020F0502020204030204" pitchFamily="34" charset="0"/>
              </a:rPr>
              <a:t>  CLUSTERED COLUMNSTORE INDEX ORDER</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OrderId</a:t>
            </a:r>
            <a:r>
              <a:rPr lang="en-US" sz="1224" dirty="0">
                <a:solidFill>
                  <a:srgbClr val="000000"/>
                </a:solidFill>
                <a:latin typeface="Calibri" panose="020F0502020204030204" pitchFamily="34" charset="0"/>
                <a:cs typeface="Calibri" panose="020F0502020204030204" pitchFamily="34" charset="0"/>
              </a:rPr>
              <a:t>)</a:t>
            </a:r>
          </a:p>
          <a:p>
            <a:pPr>
              <a:spcAft>
                <a:spcPts val="612"/>
              </a:spcAft>
              <a:defRPr/>
            </a:pPr>
            <a:r>
              <a:rPr lang="en-US" sz="1224" dirty="0">
                <a:solidFill>
                  <a:srgbClr val="000000"/>
                </a:solidFill>
                <a:latin typeface="Calibri" panose="020F0502020204030204" pitchFamily="34" charset="0"/>
                <a:cs typeface="Calibri" panose="020F0502020204030204" pitchFamily="34" charset="0"/>
              </a:rPr>
              <a:t>)</a:t>
            </a:r>
          </a:p>
          <a:p>
            <a:pPr>
              <a:spcAft>
                <a:spcPts val="612"/>
              </a:spcAft>
              <a:defRPr/>
            </a:pPr>
            <a:r>
              <a:rPr lang="en-US" sz="1224" b="1" dirty="0">
                <a:solidFill>
                  <a:srgbClr val="008000"/>
                </a:solidFill>
                <a:latin typeface="Calibri" panose="020F0502020204030204" pitchFamily="34" charset="0"/>
                <a:cs typeface="Calibri" panose="020F0502020204030204" pitchFamily="34" charset="0"/>
              </a:rPr>
              <a:t>-- Create Clustered </a:t>
            </a:r>
            <a:r>
              <a:rPr lang="en-US" sz="1224" b="1" dirty="0" err="1">
                <a:solidFill>
                  <a:srgbClr val="008000"/>
                </a:solidFill>
                <a:latin typeface="Calibri" panose="020F0502020204030204" pitchFamily="34" charset="0"/>
                <a:cs typeface="Calibri" panose="020F0502020204030204" pitchFamily="34" charset="0"/>
              </a:rPr>
              <a:t>Columnstore</a:t>
            </a:r>
            <a:r>
              <a:rPr lang="en-US" sz="1224" b="1" dirty="0">
                <a:solidFill>
                  <a:srgbClr val="008000"/>
                </a:solidFill>
                <a:latin typeface="Calibri" panose="020F0502020204030204" pitchFamily="34" charset="0"/>
                <a:cs typeface="Calibri" panose="020F0502020204030204" pitchFamily="34" charset="0"/>
              </a:rPr>
              <a:t> Index on existing table</a:t>
            </a:r>
          </a:p>
          <a:p>
            <a:pPr>
              <a:spcAft>
                <a:spcPts val="612"/>
              </a:spcAft>
              <a:defRPr/>
            </a:pPr>
            <a:r>
              <a:rPr lang="en-US" sz="1224" dirty="0">
                <a:solidFill>
                  <a:srgbClr val="0000FF"/>
                </a:solidFill>
                <a:latin typeface="Calibri" panose="020F0502020204030204" pitchFamily="34" charset="0"/>
                <a:cs typeface="Calibri" panose="020F0502020204030204" pitchFamily="34" charset="0"/>
              </a:rPr>
              <a:t>CREATE CLUSTERED COLUMNSTORE INDEX </a:t>
            </a:r>
            <a:r>
              <a:rPr lang="en-US" sz="1224" dirty="0" err="1">
                <a:solidFill>
                  <a:srgbClr val="000000"/>
                </a:solidFill>
                <a:latin typeface="Calibri" panose="020F0502020204030204" pitchFamily="34" charset="0"/>
                <a:cs typeface="Calibri" panose="020F0502020204030204" pitchFamily="34" charset="0"/>
              </a:rPr>
              <a:t>cciOrderId</a:t>
            </a:r>
            <a:r>
              <a:rPr lang="en-US" sz="1224" dirty="0">
                <a:solidFill>
                  <a:srgbClr val="0000FF"/>
                </a:solidFill>
                <a:latin typeface="Calibri" panose="020F0502020204030204" pitchFamily="34" charset="0"/>
                <a:cs typeface="Calibri" panose="020F0502020204030204" pitchFamily="34" charset="0"/>
              </a:rPr>
              <a:t> </a:t>
            </a:r>
          </a:p>
          <a:p>
            <a:pPr>
              <a:spcAft>
                <a:spcPts val="612"/>
              </a:spcAft>
              <a:defRPr/>
            </a:pPr>
            <a:r>
              <a:rPr lang="en-US" sz="1224" dirty="0">
                <a:solidFill>
                  <a:srgbClr val="0000FF"/>
                </a:solidFill>
                <a:latin typeface="Calibri" panose="020F0502020204030204" pitchFamily="34" charset="0"/>
                <a:cs typeface="Calibri" panose="020F0502020204030204" pitchFamily="34" charset="0"/>
              </a:rPr>
              <a:t>ON </a:t>
            </a:r>
            <a:r>
              <a:rPr lang="en-US" sz="1224" dirty="0" err="1">
                <a:solidFill>
                  <a:srgbClr val="000000">
                    <a:lumMod val="95000"/>
                    <a:lumOff val="5000"/>
                  </a:srgbClr>
                </a:solidFill>
                <a:latin typeface="Calibri" panose="020F0502020204030204" pitchFamily="34" charset="0"/>
                <a:cs typeface="Calibri" panose="020F0502020204030204" pitchFamily="34" charset="0"/>
              </a:rPr>
              <a:t>dbo.OrderTable</a:t>
            </a:r>
            <a:r>
              <a:rPr lang="en-US" sz="1224" dirty="0">
                <a:solidFill>
                  <a:srgbClr val="000000">
                    <a:lumMod val="95000"/>
                    <a:lumOff val="5000"/>
                  </a:srgbClr>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ORDER</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OrderId</a:t>
            </a:r>
            <a:r>
              <a:rPr lang="en-US" sz="1224" dirty="0">
                <a:solidFill>
                  <a:srgbClr val="000000"/>
                </a:solidFill>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385029294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273116" y="1173664"/>
            <a:ext cx="11885514" cy="7862959"/>
          </a:xfrm>
        </p:spPr>
        <p:txBody>
          <a:bodyPr/>
          <a:lstStyle/>
          <a:p>
            <a:pPr>
              <a:lnSpc>
                <a:spcPct val="100000"/>
              </a:lnSpc>
            </a:pPr>
            <a:r>
              <a:rPr lang="en-US" sz="2856" dirty="0"/>
              <a:t>Clustered Columnstore indexes (CCI) are best for fact tables. </a:t>
            </a:r>
          </a:p>
          <a:p>
            <a:pPr>
              <a:lnSpc>
                <a:spcPct val="100000"/>
              </a:lnSpc>
            </a:pPr>
            <a:r>
              <a:rPr lang="en-US" sz="2856" dirty="0"/>
              <a:t>CCI offer the highest level of data compression and best query performance for tables with over 100 million rows. </a:t>
            </a:r>
          </a:p>
          <a:p>
            <a:pPr>
              <a:lnSpc>
                <a:spcPct val="100000"/>
              </a:lnSpc>
            </a:pPr>
            <a:r>
              <a:rPr lang="en-US" sz="2856" dirty="0"/>
              <a:t>Heap tables are best for small lookup tables and recommended for tables with less than 100 million rows.</a:t>
            </a:r>
          </a:p>
          <a:p>
            <a:pPr>
              <a:lnSpc>
                <a:spcPct val="100000"/>
              </a:lnSpc>
            </a:pPr>
            <a:r>
              <a:rPr lang="en-US" sz="2856" dirty="0"/>
              <a:t>Clustered Indexes may outperform CCI when very few rows need to be retrieved quickly.</a:t>
            </a:r>
          </a:p>
          <a:p>
            <a:pPr lvl="1">
              <a:lnSpc>
                <a:spcPct val="100000"/>
              </a:lnSpc>
            </a:pPr>
            <a:r>
              <a:rPr lang="en-US" sz="2448" dirty="0"/>
              <a:t>Add non-clustered indexes to improve performance for less selective queries. </a:t>
            </a:r>
          </a:p>
          <a:p>
            <a:pPr lvl="1">
              <a:lnSpc>
                <a:spcPct val="100000"/>
              </a:lnSpc>
            </a:pPr>
            <a:r>
              <a:rPr lang="en-US" sz="2448" dirty="0"/>
              <a:t>Each additional index added to a table increases storage space required and processing time during data loads.</a:t>
            </a:r>
          </a:p>
          <a:p>
            <a:pPr>
              <a:lnSpc>
                <a:spcPct val="100000"/>
              </a:lnSpc>
            </a:pPr>
            <a:r>
              <a:rPr lang="en-US" sz="2856" dirty="0"/>
              <a:t>Speed load performance by staging data in heap tables and temporary tables prior to running transformations.</a:t>
            </a:r>
          </a:p>
          <a:p>
            <a:endParaRPr lang="en-US" sz="4047" dirty="0"/>
          </a:p>
          <a:p>
            <a:pPr lvl="1"/>
            <a:r>
              <a:rPr lang="en-US" sz="204" dirty="0"/>
              <a:t>as</a:t>
            </a:r>
          </a:p>
          <a:p>
            <a:endParaRPr lang="en-US" sz="4080" dirty="0"/>
          </a:p>
          <a:p>
            <a:endParaRPr lang="en-US" dirty="0"/>
          </a:p>
        </p:txBody>
      </p:sp>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a:xfrm>
            <a:off x="275481" y="295274"/>
            <a:ext cx="11887878" cy="553998"/>
          </a:xfrm>
        </p:spPr>
        <p:txBody>
          <a:bodyPr/>
          <a:lstStyle/>
          <a:p>
            <a:r>
              <a:rPr lang="en-US" dirty="0"/>
              <a:t>Choosing the right index</a:t>
            </a:r>
          </a:p>
        </p:txBody>
      </p:sp>
    </p:spTree>
    <p:extLst>
      <p:ext uri="{BB962C8B-B14F-4D97-AF65-F5344CB8AC3E}">
        <p14:creationId xmlns:p14="http://schemas.microsoft.com/office/powerpoint/2010/main" val="412663036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Ordered CCI</a:t>
            </a:r>
          </a:p>
        </p:txBody>
      </p:sp>
      <p:sp>
        <p:nvSpPr>
          <p:cNvPr id="8" name="Text Placeholder 7">
            <a:extLst>
              <a:ext uri="{FF2B5EF4-FFF2-40B4-BE49-F238E27FC236}">
                <a16:creationId xmlns:a16="http://schemas.microsoft.com/office/drawing/2014/main" id="{D53F5935-E30E-4DD8-B33E-F779F282CC53}"/>
              </a:ext>
            </a:extLst>
          </p:cNvPr>
          <p:cNvSpPr>
            <a:spLocks noGrp="1"/>
          </p:cNvSpPr>
          <p:nvPr>
            <p:ph type="body" sz="quarter" idx="10"/>
          </p:nvPr>
        </p:nvSpPr>
        <p:spPr>
          <a:xfrm>
            <a:off x="595915" y="1464074"/>
            <a:ext cx="11239464" cy="3150221"/>
          </a:xfrm>
        </p:spPr>
        <p:txBody>
          <a:bodyPr/>
          <a:lstStyle/>
          <a:p>
            <a:pPr marL="246102" marR="72535" indent="-233797">
              <a:lnSpc>
                <a:spcPct val="90000"/>
              </a:lnSpc>
              <a:spcBef>
                <a:spcPts val="439"/>
              </a:spcBef>
              <a:buFont typeface="Arial"/>
              <a:buChar char="•"/>
              <a:tabLst>
                <a:tab pos="246750" algn="l"/>
              </a:tabLst>
            </a:pPr>
            <a:r>
              <a:rPr lang="en-US" spc="-5" dirty="0">
                <a:latin typeface="Calibri"/>
                <a:cs typeface="Calibri"/>
              </a:rPr>
              <a:t>Queries </a:t>
            </a:r>
            <a:r>
              <a:rPr lang="en-US" spc="-15" dirty="0">
                <a:latin typeface="Calibri"/>
                <a:cs typeface="Calibri"/>
              </a:rPr>
              <a:t>against </a:t>
            </a:r>
            <a:r>
              <a:rPr lang="en-US" spc="-10" dirty="0">
                <a:latin typeface="Calibri"/>
                <a:cs typeface="Calibri"/>
              </a:rPr>
              <a:t>tables </a:t>
            </a:r>
            <a:r>
              <a:rPr lang="en-US" dirty="0">
                <a:latin typeface="Calibri"/>
                <a:cs typeface="Calibri"/>
              </a:rPr>
              <a:t>with </a:t>
            </a:r>
            <a:r>
              <a:rPr lang="en-US" spc="-20" dirty="0">
                <a:latin typeface="Calibri"/>
                <a:cs typeface="Calibri"/>
              </a:rPr>
              <a:t>ordered </a:t>
            </a:r>
            <a:r>
              <a:rPr lang="en-US" spc="-20" dirty="0" err="1">
                <a:latin typeface="Calibri"/>
                <a:cs typeface="Calibri"/>
              </a:rPr>
              <a:t>columnstore</a:t>
            </a:r>
            <a:r>
              <a:rPr lang="en-US" spc="-20" dirty="0">
                <a:latin typeface="Calibri"/>
                <a:cs typeface="Calibri"/>
              </a:rPr>
              <a:t> </a:t>
            </a:r>
            <a:r>
              <a:rPr lang="en-US" spc="-10" dirty="0">
                <a:latin typeface="Calibri"/>
                <a:cs typeface="Calibri"/>
              </a:rPr>
              <a:t>segments can </a:t>
            </a:r>
            <a:r>
              <a:rPr lang="en-US" spc="-36" dirty="0">
                <a:latin typeface="Calibri"/>
                <a:cs typeface="Calibri"/>
              </a:rPr>
              <a:t>take  </a:t>
            </a:r>
            <a:r>
              <a:rPr lang="en-US" spc="-20" dirty="0">
                <a:latin typeface="Calibri"/>
                <a:cs typeface="Calibri"/>
              </a:rPr>
              <a:t>advantage </a:t>
            </a:r>
            <a:r>
              <a:rPr lang="en-US" spc="-5" dirty="0">
                <a:latin typeface="Calibri"/>
                <a:cs typeface="Calibri"/>
              </a:rPr>
              <a:t>of </a:t>
            </a:r>
            <a:r>
              <a:rPr lang="en-US" spc="-20" dirty="0">
                <a:latin typeface="Calibri"/>
                <a:cs typeface="Calibri"/>
              </a:rPr>
              <a:t>improved </a:t>
            </a:r>
            <a:r>
              <a:rPr lang="en-US" spc="-10" dirty="0">
                <a:latin typeface="Calibri"/>
                <a:cs typeface="Calibri"/>
              </a:rPr>
              <a:t>segment elimination </a:t>
            </a:r>
            <a:r>
              <a:rPr lang="en-US" spc="-20" dirty="0">
                <a:latin typeface="Calibri"/>
                <a:cs typeface="Calibri"/>
              </a:rPr>
              <a:t>to </a:t>
            </a:r>
            <a:r>
              <a:rPr lang="en-US" spc="-15" dirty="0">
                <a:latin typeface="Calibri"/>
                <a:cs typeface="Calibri"/>
              </a:rPr>
              <a:t>drastically </a:t>
            </a:r>
            <a:r>
              <a:rPr lang="en-US" spc="-10" dirty="0">
                <a:latin typeface="Calibri"/>
                <a:cs typeface="Calibri"/>
              </a:rPr>
              <a:t>reduce </a:t>
            </a:r>
            <a:r>
              <a:rPr lang="en-US" spc="-5" dirty="0">
                <a:latin typeface="Calibri"/>
                <a:cs typeface="Calibri"/>
              </a:rPr>
              <a:t>the  time </a:t>
            </a:r>
            <a:r>
              <a:rPr lang="en-US" spc="-10" dirty="0">
                <a:latin typeface="Calibri"/>
                <a:cs typeface="Calibri"/>
              </a:rPr>
              <a:t>needed </a:t>
            </a:r>
            <a:r>
              <a:rPr lang="en-US" spc="-20" dirty="0">
                <a:latin typeface="Calibri"/>
                <a:cs typeface="Calibri"/>
              </a:rPr>
              <a:t>to </a:t>
            </a:r>
            <a:r>
              <a:rPr lang="en-US" spc="-5" dirty="0">
                <a:latin typeface="Calibri"/>
                <a:cs typeface="Calibri"/>
              </a:rPr>
              <a:t>service a</a:t>
            </a:r>
            <a:r>
              <a:rPr lang="en-US" spc="51" dirty="0">
                <a:latin typeface="Calibri"/>
                <a:cs typeface="Calibri"/>
              </a:rPr>
              <a:t> </a:t>
            </a:r>
            <a:r>
              <a:rPr lang="en-US" spc="-41" dirty="0">
                <a:latin typeface="Calibri"/>
                <a:cs typeface="Calibri"/>
              </a:rPr>
              <a:t>query.</a:t>
            </a:r>
            <a:endParaRPr lang="en-US" dirty="0">
              <a:latin typeface="Calibri"/>
              <a:cs typeface="Calibri"/>
            </a:endParaRPr>
          </a:p>
          <a:p>
            <a:pPr>
              <a:spcBef>
                <a:spcPts val="10"/>
              </a:spcBef>
              <a:buFont typeface="Arial"/>
              <a:buChar char="•"/>
            </a:pPr>
            <a:endParaRPr lang="en-US" sz="4000" dirty="0">
              <a:latin typeface="Calibri"/>
              <a:cs typeface="Calibri"/>
            </a:endParaRPr>
          </a:p>
          <a:p>
            <a:pPr marL="246102" marR="5181" indent="-233797">
              <a:lnSpc>
                <a:spcPts val="3080"/>
              </a:lnSpc>
              <a:spcBef>
                <a:spcPts val="5"/>
              </a:spcBef>
              <a:buFont typeface="Arial"/>
              <a:buChar char="•"/>
              <a:tabLst>
                <a:tab pos="246750" algn="l"/>
              </a:tabLst>
            </a:pPr>
            <a:r>
              <a:rPr lang="en-US" spc="-20" dirty="0" err="1">
                <a:latin typeface="Calibri"/>
                <a:cs typeface="Calibri"/>
              </a:rPr>
              <a:t>Columnstore</a:t>
            </a:r>
            <a:r>
              <a:rPr lang="en-US" spc="-20" dirty="0">
                <a:latin typeface="Calibri"/>
                <a:cs typeface="Calibri"/>
              </a:rPr>
              <a:t> </a:t>
            </a:r>
            <a:r>
              <a:rPr lang="en-US" spc="-10" dirty="0">
                <a:latin typeface="Calibri"/>
                <a:cs typeface="Calibri"/>
              </a:rPr>
              <a:t>Segments </a:t>
            </a:r>
            <a:r>
              <a:rPr lang="en-US" spc="-15" dirty="0">
                <a:latin typeface="Calibri"/>
                <a:cs typeface="Calibri"/>
              </a:rPr>
              <a:t>are </a:t>
            </a:r>
            <a:r>
              <a:rPr lang="en-US" spc="-10" dirty="0">
                <a:latin typeface="Calibri"/>
                <a:cs typeface="Calibri"/>
              </a:rPr>
              <a:t>automatically </a:t>
            </a:r>
            <a:r>
              <a:rPr lang="en-US" spc="-15" dirty="0">
                <a:latin typeface="Calibri"/>
                <a:cs typeface="Calibri"/>
              </a:rPr>
              <a:t>updated </a:t>
            </a:r>
            <a:r>
              <a:rPr lang="en-US" spc="-5" dirty="0">
                <a:latin typeface="Calibri"/>
                <a:cs typeface="Calibri"/>
              </a:rPr>
              <a:t>as </a:t>
            </a:r>
            <a:r>
              <a:rPr lang="en-US" spc="-20" dirty="0">
                <a:latin typeface="Calibri"/>
                <a:cs typeface="Calibri"/>
              </a:rPr>
              <a:t>data </a:t>
            </a:r>
            <a:r>
              <a:rPr lang="en-US" spc="-5" dirty="0">
                <a:latin typeface="Calibri"/>
                <a:cs typeface="Calibri"/>
              </a:rPr>
              <a:t>is inserted,  </a:t>
            </a:r>
            <a:r>
              <a:rPr lang="en-US" spc="-15" dirty="0">
                <a:latin typeface="Calibri"/>
                <a:cs typeface="Calibri"/>
              </a:rPr>
              <a:t>updated, </a:t>
            </a:r>
            <a:r>
              <a:rPr lang="en-US" spc="-5" dirty="0">
                <a:latin typeface="Calibri"/>
                <a:cs typeface="Calibri"/>
              </a:rPr>
              <a:t>or </a:t>
            </a:r>
            <a:r>
              <a:rPr lang="en-US" spc="-15" dirty="0">
                <a:latin typeface="Calibri"/>
                <a:cs typeface="Calibri"/>
              </a:rPr>
              <a:t>deleted </a:t>
            </a:r>
            <a:r>
              <a:rPr lang="en-US" spc="-5" dirty="0">
                <a:latin typeface="Calibri"/>
                <a:cs typeface="Calibri"/>
              </a:rPr>
              <a:t>in </a:t>
            </a:r>
            <a:r>
              <a:rPr lang="en-US" spc="-20" dirty="0">
                <a:latin typeface="Calibri"/>
                <a:cs typeface="Calibri"/>
              </a:rPr>
              <a:t>data </a:t>
            </a:r>
            <a:r>
              <a:rPr lang="en-US" spc="-15" dirty="0">
                <a:latin typeface="Calibri"/>
                <a:cs typeface="Calibri"/>
              </a:rPr>
              <a:t>warehouse</a:t>
            </a:r>
            <a:r>
              <a:rPr lang="en-US" spc="107" dirty="0">
                <a:latin typeface="Calibri"/>
                <a:cs typeface="Calibri"/>
              </a:rPr>
              <a:t> </a:t>
            </a:r>
            <a:r>
              <a:rPr lang="en-US" spc="-10" dirty="0">
                <a:latin typeface="Calibri"/>
                <a:cs typeface="Calibri"/>
              </a:rPr>
              <a:t>tables.</a:t>
            </a:r>
            <a:endParaRPr lang="en-US" dirty="0">
              <a:latin typeface="Calibri"/>
              <a:cs typeface="Calibri"/>
            </a:endParaRPr>
          </a:p>
          <a:p>
            <a:endParaRPr lang="en-US" dirty="0"/>
          </a:p>
        </p:txBody>
      </p:sp>
    </p:spTree>
    <p:extLst>
      <p:ext uri="{BB962C8B-B14F-4D97-AF65-F5344CB8AC3E}">
        <p14:creationId xmlns:p14="http://schemas.microsoft.com/office/powerpoint/2010/main" val="343236035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40A6C7-F682-4695-A358-6A86B4FA124B}"/>
              </a:ext>
            </a:extLst>
          </p:cNvPr>
          <p:cNvSpPr>
            <a:spLocks noGrp="1"/>
          </p:cNvSpPr>
          <p:nvPr>
            <p:ph type="title"/>
          </p:nvPr>
        </p:nvSpPr>
        <p:spPr/>
        <p:txBody>
          <a:bodyPr/>
          <a:lstStyle/>
          <a:p>
            <a:r>
              <a:rPr lang="en-US" dirty="0"/>
              <a:t>Performance Anti-Patterns</a:t>
            </a:r>
          </a:p>
        </p:txBody>
      </p:sp>
    </p:spTree>
    <p:extLst>
      <p:ext uri="{BB962C8B-B14F-4D97-AF65-F5344CB8AC3E}">
        <p14:creationId xmlns:p14="http://schemas.microsoft.com/office/powerpoint/2010/main" val="6444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Too many indexes</a:t>
            </a:r>
          </a:p>
        </p:txBody>
      </p:sp>
      <p:sp>
        <p:nvSpPr>
          <p:cNvPr id="6" name="Text Placeholder 5">
            <a:extLst>
              <a:ext uri="{FF2B5EF4-FFF2-40B4-BE49-F238E27FC236}">
                <a16:creationId xmlns:a16="http://schemas.microsoft.com/office/drawing/2014/main" id="{88B6EE0A-95D9-4675-9358-02AAC90614C7}"/>
              </a:ext>
            </a:extLst>
          </p:cNvPr>
          <p:cNvSpPr>
            <a:spLocks noGrp="1"/>
          </p:cNvSpPr>
          <p:nvPr>
            <p:ph type="body" sz="quarter" idx="10"/>
          </p:nvPr>
        </p:nvSpPr>
        <p:spPr>
          <a:xfrm>
            <a:off x="595915" y="1464074"/>
            <a:ext cx="11239464" cy="2728824"/>
          </a:xfrm>
        </p:spPr>
        <p:txBody>
          <a:bodyPr/>
          <a:lstStyle/>
          <a:p>
            <a:pPr marL="246102" marR="749315" indent="-233797">
              <a:lnSpc>
                <a:spcPts val="3090"/>
              </a:lnSpc>
              <a:spcBef>
                <a:spcPts val="479"/>
              </a:spcBef>
              <a:buFont typeface="Arial"/>
              <a:buChar char="•"/>
              <a:tabLst>
                <a:tab pos="246750" algn="l"/>
              </a:tabLst>
            </a:pPr>
            <a:r>
              <a:rPr lang="en-US" spc="-15" dirty="0">
                <a:latin typeface="Calibri"/>
                <a:cs typeface="Calibri"/>
              </a:rPr>
              <a:t>Start </a:t>
            </a:r>
            <a:r>
              <a:rPr lang="en-US" spc="-5" dirty="0">
                <a:latin typeface="Calibri"/>
                <a:cs typeface="Calibri"/>
              </a:rPr>
              <a:t>without </a:t>
            </a:r>
            <a:r>
              <a:rPr lang="en-US" spc="-20" dirty="0">
                <a:latin typeface="Calibri"/>
                <a:cs typeface="Calibri"/>
              </a:rPr>
              <a:t>indexes. </a:t>
            </a:r>
            <a:r>
              <a:rPr lang="en-US" spc="-10" dirty="0">
                <a:latin typeface="Calibri"/>
                <a:cs typeface="Calibri"/>
              </a:rPr>
              <a:t>The overhead </a:t>
            </a:r>
            <a:r>
              <a:rPr lang="en-US" spc="-5" dirty="0">
                <a:latin typeface="Calibri"/>
                <a:cs typeface="Calibri"/>
              </a:rPr>
              <a:t>of </a:t>
            </a:r>
            <a:r>
              <a:rPr lang="en-US" spc="-10" dirty="0">
                <a:latin typeface="Calibri"/>
                <a:cs typeface="Calibri"/>
              </a:rPr>
              <a:t>maintaining </a:t>
            </a:r>
            <a:r>
              <a:rPr lang="en-US" spc="-5" dirty="0">
                <a:latin typeface="Calibri"/>
                <a:cs typeface="Calibri"/>
              </a:rPr>
              <a:t>them </a:t>
            </a:r>
            <a:r>
              <a:rPr lang="en-US" spc="-10" dirty="0">
                <a:latin typeface="Calibri"/>
                <a:cs typeface="Calibri"/>
              </a:rPr>
              <a:t>can be  </a:t>
            </a:r>
            <a:r>
              <a:rPr lang="en-US" spc="-15" dirty="0">
                <a:latin typeface="Calibri"/>
                <a:cs typeface="Calibri"/>
              </a:rPr>
              <a:t>greater </a:t>
            </a:r>
            <a:r>
              <a:rPr lang="en-US" spc="-5" dirty="0">
                <a:latin typeface="Calibri"/>
                <a:cs typeface="Calibri"/>
              </a:rPr>
              <a:t>than their</a:t>
            </a:r>
            <a:r>
              <a:rPr lang="en-US" spc="15" dirty="0">
                <a:latin typeface="Calibri"/>
                <a:cs typeface="Calibri"/>
              </a:rPr>
              <a:t> </a:t>
            </a:r>
            <a:r>
              <a:rPr lang="en-US" spc="-10" dirty="0">
                <a:latin typeface="Calibri"/>
                <a:cs typeface="Calibri"/>
              </a:rPr>
              <a:t>value.</a:t>
            </a:r>
            <a:endParaRPr lang="en-US" dirty="0">
              <a:latin typeface="Calibri"/>
              <a:cs typeface="Calibri"/>
            </a:endParaRPr>
          </a:p>
          <a:p>
            <a:pPr>
              <a:buFont typeface="Arial"/>
              <a:buChar char="•"/>
            </a:pPr>
            <a:endParaRPr lang="en-US" sz="3200" dirty="0">
              <a:latin typeface="Calibri"/>
              <a:cs typeface="Calibri"/>
            </a:endParaRPr>
          </a:p>
          <a:p>
            <a:pPr marL="246102" marR="5181" indent="-233797">
              <a:lnSpc>
                <a:spcPts val="3080"/>
              </a:lnSpc>
              <a:spcBef>
                <a:spcPts val="5"/>
              </a:spcBef>
              <a:buFont typeface="Arial"/>
              <a:buChar char="•"/>
              <a:tabLst>
                <a:tab pos="246750" algn="l"/>
              </a:tabLst>
            </a:pPr>
            <a:r>
              <a:rPr lang="en-US" spc="-5" dirty="0">
                <a:latin typeface="Calibri"/>
                <a:cs typeface="Calibri"/>
              </a:rPr>
              <a:t>A </a:t>
            </a:r>
            <a:r>
              <a:rPr lang="en-US" spc="-15" dirty="0">
                <a:latin typeface="Calibri"/>
                <a:cs typeface="Calibri"/>
              </a:rPr>
              <a:t>primary-key non-clustered </a:t>
            </a:r>
            <a:r>
              <a:rPr lang="en-US" spc="-20" dirty="0">
                <a:latin typeface="Calibri"/>
                <a:cs typeface="Calibri"/>
              </a:rPr>
              <a:t>index may improve </a:t>
            </a:r>
            <a:r>
              <a:rPr lang="en-US" spc="-15" dirty="0">
                <a:latin typeface="Calibri"/>
                <a:cs typeface="Calibri"/>
              </a:rPr>
              <a:t>performance </a:t>
            </a:r>
            <a:r>
              <a:rPr lang="en-US" spc="-5" dirty="0">
                <a:latin typeface="Calibri"/>
                <a:cs typeface="Calibri"/>
              </a:rPr>
              <a:t>of </a:t>
            </a:r>
            <a:r>
              <a:rPr lang="en-US" spc="-10" dirty="0">
                <a:latin typeface="Calibri"/>
                <a:cs typeface="Calibri"/>
              </a:rPr>
              <a:t>joins  </a:t>
            </a:r>
            <a:r>
              <a:rPr lang="en-US" spc="-5" dirty="0">
                <a:latin typeface="Calibri"/>
                <a:cs typeface="Calibri"/>
              </a:rPr>
              <a:t>when </a:t>
            </a:r>
            <a:r>
              <a:rPr lang="en-US" spc="-20" dirty="0">
                <a:latin typeface="Calibri"/>
                <a:cs typeface="Calibri"/>
              </a:rPr>
              <a:t>fact </a:t>
            </a:r>
            <a:r>
              <a:rPr lang="en-US" spc="-10" dirty="0">
                <a:latin typeface="Calibri"/>
                <a:cs typeface="Calibri"/>
              </a:rPr>
              <a:t>tables </a:t>
            </a:r>
            <a:r>
              <a:rPr lang="en-US" spc="-15" dirty="0">
                <a:latin typeface="Calibri"/>
                <a:cs typeface="Calibri"/>
              </a:rPr>
              <a:t>are </a:t>
            </a:r>
            <a:r>
              <a:rPr lang="en-US" spc="-5" dirty="0">
                <a:latin typeface="Calibri"/>
                <a:cs typeface="Calibri"/>
              </a:rPr>
              <a:t>joined </a:t>
            </a:r>
            <a:r>
              <a:rPr lang="en-US" spc="-20" dirty="0">
                <a:latin typeface="Calibri"/>
                <a:cs typeface="Calibri"/>
              </a:rPr>
              <a:t>to </a:t>
            </a:r>
            <a:r>
              <a:rPr lang="en-US" spc="-10" dirty="0">
                <a:latin typeface="Calibri"/>
                <a:cs typeface="Calibri"/>
              </a:rPr>
              <a:t>very </a:t>
            </a:r>
            <a:r>
              <a:rPr lang="en-US" spc="-15" dirty="0">
                <a:latin typeface="Calibri"/>
                <a:cs typeface="Calibri"/>
              </a:rPr>
              <a:t>large </a:t>
            </a:r>
            <a:r>
              <a:rPr lang="en-US" spc="-10" dirty="0">
                <a:latin typeface="Calibri"/>
                <a:cs typeface="Calibri"/>
              </a:rPr>
              <a:t>(billion+)</a:t>
            </a:r>
            <a:r>
              <a:rPr lang="en-US" spc="143" dirty="0">
                <a:latin typeface="Calibri"/>
                <a:cs typeface="Calibri"/>
              </a:rPr>
              <a:t> </a:t>
            </a:r>
            <a:r>
              <a:rPr lang="en-US" spc="-10" dirty="0">
                <a:latin typeface="Calibri"/>
                <a:cs typeface="Calibri"/>
              </a:rPr>
              <a:t>dimensions</a:t>
            </a:r>
            <a:endParaRPr lang="en-US" dirty="0">
              <a:latin typeface="Calibri"/>
              <a:cs typeface="Calibri"/>
            </a:endParaRPr>
          </a:p>
          <a:p>
            <a:endParaRPr lang="en-US" dirty="0"/>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886EC9-54A6-4E5E-BC02-F5A97CA22B36}"/>
              </a:ext>
            </a:extLst>
          </p:cNvPr>
          <p:cNvSpPr txBox="1"/>
          <p:nvPr/>
        </p:nvSpPr>
        <p:spPr>
          <a:xfrm>
            <a:off x="6669009" y="-769938"/>
            <a:ext cx="5767466" cy="572464"/>
          </a:xfrm>
          <a:prstGeom prst="rect">
            <a:avLst/>
          </a:prstGeom>
          <a:solidFill>
            <a:srgbClr val="FF0066"/>
          </a:solidFill>
        </p:spPr>
        <p:txBody>
          <a:bodyPr wrap="square" lIns="182880" tIns="146304" rIns="182880" bIns="146304" rtlCol="0">
            <a:spAutoFit/>
          </a:bodyPr>
          <a:lstStyle/>
          <a:p>
            <a:pPr>
              <a:lnSpc>
                <a:spcPct val="90000"/>
              </a:lnSpc>
              <a:spcAft>
                <a:spcPts val="600"/>
              </a:spcAft>
            </a:pPr>
            <a:r>
              <a:rPr lang="en-US" sz="2000" dirty="0">
                <a:solidFill>
                  <a:schemeClr val="bg1"/>
                </a:solidFill>
              </a:rPr>
              <a:t>Thank You slide</a:t>
            </a:r>
          </a:p>
        </p:txBody>
      </p:sp>
      <p:sp>
        <p:nvSpPr>
          <p:cNvPr id="3" name="Title 2">
            <a:extLst>
              <a:ext uri="{FF2B5EF4-FFF2-40B4-BE49-F238E27FC236}">
                <a16:creationId xmlns:a16="http://schemas.microsoft.com/office/drawing/2014/main" id="{581BBE84-9D13-41FD-AB94-48384D386832}"/>
              </a:ext>
            </a:extLst>
          </p:cNvPr>
          <p:cNvSpPr txBox="1">
            <a:spLocks/>
          </p:cNvSpPr>
          <p:nvPr/>
        </p:nvSpPr>
        <p:spPr>
          <a:xfrm>
            <a:off x="503237" y="3096243"/>
            <a:ext cx="9327356" cy="508524"/>
          </a:xfrm>
          <a:prstGeom prst="rect">
            <a:avLst/>
          </a:prstGeom>
        </p:spPr>
        <p:txBody>
          <a:bodyPr/>
          <a:lstStyle>
            <a:lvl1pPr algn="l" defTabSz="951304" rtl="0" eaLnBrk="1" latinLnBrk="0" hangingPunct="1">
              <a:lnSpc>
                <a:spcPct val="100000"/>
              </a:lnSpc>
              <a:spcBef>
                <a:spcPct val="0"/>
              </a:spcBef>
              <a:buNone/>
              <a:defRPr lang="en-US" sz="3672"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dirty="0">
                <a:solidFill>
                  <a:schemeClr val="bg1"/>
                </a:solidFill>
              </a:rPr>
              <a:t>Thank you</a:t>
            </a:r>
          </a:p>
        </p:txBody>
      </p:sp>
    </p:spTree>
    <p:custDataLst>
      <p:tags r:id="rId1"/>
    </p:custDataLst>
    <p:extLst>
      <p:ext uri="{BB962C8B-B14F-4D97-AF65-F5344CB8AC3E}">
        <p14:creationId xmlns:p14="http://schemas.microsoft.com/office/powerpoint/2010/main" val="377526753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307975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FCBBE9-F8A0-45C4-9997-715ABE53BAA4}"/>
              </a:ext>
            </a:extLst>
          </p:cNvPr>
          <p:cNvSpPr>
            <a:spLocks noGrp="1"/>
          </p:cNvSpPr>
          <p:nvPr>
            <p:ph type="title"/>
          </p:nvPr>
        </p:nvSpPr>
        <p:spPr>
          <a:xfrm>
            <a:off x="595915" y="3050126"/>
            <a:ext cx="5185566" cy="553998"/>
          </a:xfrm>
        </p:spPr>
        <p:txBody>
          <a:bodyPr/>
          <a:lstStyle/>
          <a:p>
            <a:r>
              <a:rPr lang="en-US" dirty="0"/>
              <a:t>DW Optimization Part 2</a:t>
            </a:r>
          </a:p>
        </p:txBody>
      </p:sp>
      <p:sp>
        <p:nvSpPr>
          <p:cNvPr id="2" name="Text Placeholder 1"/>
          <p:cNvSpPr>
            <a:spLocks noGrp="1"/>
          </p:cNvSpPr>
          <p:nvPr>
            <p:ph type="body" sz="quarter" idx="12"/>
          </p:nvPr>
        </p:nvSpPr>
        <p:spPr>
          <a:xfrm>
            <a:off x="595914" y="4041282"/>
            <a:ext cx="5186010" cy="615553"/>
          </a:xfrm>
        </p:spPr>
        <p:txBody>
          <a:bodyPr/>
          <a:lstStyle/>
          <a:p>
            <a:r>
              <a:rPr lang="en-US"/>
              <a:t>CSA13P</a:t>
            </a:r>
            <a:endParaRPr lang="en-US" dirty="0"/>
          </a:p>
          <a:p>
            <a:endParaRPr lang="en-US" dirty="0"/>
          </a:p>
        </p:txBody>
      </p:sp>
    </p:spTree>
    <p:custDataLst>
      <p:tags r:id="rId1"/>
    </p:custDataLst>
    <p:extLst>
      <p:ext uri="{BB962C8B-B14F-4D97-AF65-F5344CB8AC3E}">
        <p14:creationId xmlns:p14="http://schemas.microsoft.com/office/powerpoint/2010/main" val="259600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89498C2-8C62-4FFE-9586-B1F0BED9E4A4}"/>
              </a:ext>
            </a:extLst>
          </p:cNvPr>
          <p:cNvSpPr>
            <a:spLocks noGrp="1"/>
          </p:cNvSpPr>
          <p:nvPr>
            <p:ph type="title"/>
          </p:nvPr>
        </p:nvSpPr>
        <p:spPr/>
        <p:txBody>
          <a:bodyPr/>
          <a:lstStyle/>
          <a:p>
            <a:r>
              <a:rPr lang="en-US" dirty="0"/>
              <a:t>Topics Covered</a:t>
            </a:r>
          </a:p>
        </p:txBody>
      </p:sp>
      <p:sp>
        <p:nvSpPr>
          <p:cNvPr id="5" name="Text Placeholder 4">
            <a:extLst>
              <a:ext uri="{FF2B5EF4-FFF2-40B4-BE49-F238E27FC236}">
                <a16:creationId xmlns:a16="http://schemas.microsoft.com/office/drawing/2014/main" id="{61607BD4-8D92-479B-AE67-8395C31C2F17}"/>
              </a:ext>
            </a:extLst>
          </p:cNvPr>
          <p:cNvSpPr>
            <a:spLocks noGrp="1"/>
          </p:cNvSpPr>
          <p:nvPr>
            <p:ph type="body" sz="quarter" idx="10"/>
          </p:nvPr>
        </p:nvSpPr>
        <p:spPr>
          <a:xfrm>
            <a:off x="598148" y="1462924"/>
            <a:ext cx="11239464" cy="3693319"/>
          </a:xfrm>
        </p:spPr>
        <p:txBody>
          <a:bodyPr/>
          <a:lstStyle/>
          <a:p>
            <a:r>
              <a:rPr lang="en-US" sz="2000" dirty="0"/>
              <a:t>Data skew</a:t>
            </a:r>
            <a:br>
              <a:rPr lang="en-US" sz="2000" dirty="0"/>
            </a:br>
            <a:r>
              <a:rPr lang="en-US" sz="2000" dirty="0"/>
              <a:t>Data movement</a:t>
            </a:r>
            <a:br>
              <a:rPr lang="en-US" sz="2000" dirty="0"/>
            </a:br>
            <a:r>
              <a:rPr lang="en-US" sz="2000" dirty="0"/>
              <a:t>Indexing for performance - overview</a:t>
            </a:r>
            <a:br>
              <a:rPr lang="en-US" sz="2000" dirty="0"/>
            </a:br>
            <a:r>
              <a:rPr lang="en-US" sz="2000" dirty="0"/>
              <a:t>Indexing for performance - CCI best practices (Ordered CCI)</a:t>
            </a:r>
            <a:br>
              <a:rPr lang="en-US" sz="2000" dirty="0"/>
            </a:br>
            <a:r>
              <a:rPr lang="en-US" sz="2000" dirty="0" err="1"/>
              <a:t>Resultset</a:t>
            </a:r>
            <a:r>
              <a:rPr lang="en-US" sz="2000" dirty="0"/>
              <a:t> caching</a:t>
            </a:r>
            <a:br>
              <a:rPr lang="en-US" sz="2000" dirty="0"/>
            </a:br>
            <a:r>
              <a:rPr lang="en-US" sz="2000" dirty="0"/>
              <a:t>Materialized (indexed) views</a:t>
            </a:r>
            <a:br>
              <a:rPr lang="en-US" sz="2000" dirty="0"/>
            </a:br>
            <a:br>
              <a:rPr lang="en-US" sz="2000" dirty="0"/>
            </a:br>
            <a:r>
              <a:rPr lang="en-US" sz="2000" dirty="0"/>
              <a:t>DEMO: Materialized view showing matching in the query plan- run query, create MV, run same query again (not using MV) and show query plan using the MV automatically</a:t>
            </a:r>
            <a:br>
              <a:rPr lang="en-US" sz="2000" dirty="0"/>
            </a:br>
            <a:br>
              <a:rPr lang="en-US" sz="2000" dirty="0"/>
            </a:br>
            <a:r>
              <a:rPr lang="en-US" sz="2000" dirty="0"/>
              <a:t>CTAS vs Ins/Del/</a:t>
            </a:r>
            <a:r>
              <a:rPr lang="en-US" sz="2000" dirty="0" err="1"/>
              <a:t>Upd</a:t>
            </a:r>
            <a:r>
              <a:rPr lang="en-US" sz="2000" dirty="0"/>
              <a:t>/</a:t>
            </a:r>
            <a:r>
              <a:rPr lang="en-US" sz="2000" dirty="0" err="1"/>
              <a:t>Mrg</a:t>
            </a:r>
            <a:br>
              <a:rPr lang="en-US" sz="2000" dirty="0"/>
            </a:br>
            <a:r>
              <a:rPr lang="en-US" sz="2000" dirty="0"/>
              <a:t>Perf anti-patterns (indexes, partitions, views, </a:t>
            </a:r>
            <a:r>
              <a:rPr lang="en-US" sz="2000" dirty="0" err="1"/>
              <a:t>udf's</a:t>
            </a:r>
            <a:r>
              <a:rPr lang="en-US" sz="2000" dirty="0"/>
              <a:t>)</a:t>
            </a:r>
            <a:r>
              <a:rPr lang="en-US" sz="1600" dirty="0"/>
              <a:t> </a:t>
            </a:r>
          </a:p>
        </p:txBody>
      </p:sp>
    </p:spTree>
    <p:extLst>
      <p:ext uri="{BB962C8B-B14F-4D97-AF65-F5344CB8AC3E}">
        <p14:creationId xmlns:p14="http://schemas.microsoft.com/office/powerpoint/2010/main" val="185599144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18384" y="808653"/>
            <a:ext cx="3560778" cy="565027"/>
          </a:xfrm>
        </p:spPr>
        <p:txBody>
          <a:bodyPr/>
          <a:lstStyle/>
          <a:p>
            <a:r>
              <a:rPr lang="en-US" dirty="0"/>
              <a:t>Agenda</a:t>
            </a:r>
          </a:p>
        </p:txBody>
      </p:sp>
      <p:sp>
        <p:nvSpPr>
          <p:cNvPr id="16" name="Content Placeholder 3">
            <a:extLst>
              <a:ext uri="{FF2B5EF4-FFF2-40B4-BE49-F238E27FC236}">
                <a16:creationId xmlns:a16="http://schemas.microsoft.com/office/drawing/2014/main" id="{DB4BC256-5BF6-478C-99B0-0E86E5B6550E}"/>
              </a:ext>
            </a:extLst>
          </p:cNvPr>
          <p:cNvSpPr txBox="1">
            <a:spLocks/>
          </p:cNvSpPr>
          <p:nvPr/>
        </p:nvSpPr>
        <p:spPr>
          <a:xfrm>
            <a:off x="4799309" y="1699045"/>
            <a:ext cx="32397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1</a:t>
            </a:r>
            <a:r>
              <a:rPr lang="en-US" b="1" dirty="0"/>
              <a:t>  Performance Patterns </a:t>
            </a:r>
          </a:p>
          <a:p>
            <a:pPr marL="287338" lvl="1" indent="0">
              <a:buNone/>
            </a:pPr>
            <a:r>
              <a:rPr lang="en-US" sz="1800" dirty="0">
                <a:solidFill>
                  <a:schemeClr val="tx1"/>
                </a:solidFill>
              </a:rPr>
              <a:t>Result set caching and materialized views.</a:t>
            </a:r>
          </a:p>
          <a:p>
            <a:pPr marL="0" indent="0">
              <a:buNone/>
            </a:pPr>
            <a:endParaRPr lang="en-US" dirty="0"/>
          </a:p>
        </p:txBody>
      </p:sp>
      <p:sp>
        <p:nvSpPr>
          <p:cNvPr id="22" name="Content Placeholder 3">
            <a:extLst>
              <a:ext uri="{FF2B5EF4-FFF2-40B4-BE49-F238E27FC236}">
                <a16:creationId xmlns:a16="http://schemas.microsoft.com/office/drawing/2014/main" id="{E483C5AD-4ED2-487F-8F8C-791FA6DC8E7F}"/>
              </a:ext>
            </a:extLst>
          </p:cNvPr>
          <p:cNvSpPr txBox="1">
            <a:spLocks/>
          </p:cNvSpPr>
          <p:nvPr/>
        </p:nvSpPr>
        <p:spPr>
          <a:xfrm>
            <a:off x="4799309" y="3336256"/>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2</a:t>
            </a:r>
            <a:r>
              <a:rPr lang="en-US" b="1" dirty="0"/>
              <a:t>  Index design</a:t>
            </a:r>
          </a:p>
          <a:p>
            <a:pPr marL="287338" lvl="1" indent="0">
              <a:buNone/>
            </a:pPr>
            <a:r>
              <a:rPr lang="en-US" sz="1800" dirty="0">
                <a:solidFill>
                  <a:schemeClr val="tx1"/>
                </a:solidFill>
              </a:rPr>
              <a:t>Clustered </a:t>
            </a:r>
            <a:r>
              <a:rPr lang="en-US" sz="1800" dirty="0" err="1">
                <a:solidFill>
                  <a:schemeClr val="tx1"/>
                </a:solidFill>
              </a:rPr>
              <a:t>columnstore</a:t>
            </a:r>
            <a:r>
              <a:rPr lang="en-US" sz="1800" dirty="0">
                <a:solidFill>
                  <a:schemeClr val="tx1"/>
                </a:solidFill>
              </a:rPr>
              <a:t> index and ordered variant, clustered index, heap and non-clustered index.</a:t>
            </a:r>
          </a:p>
          <a:p>
            <a:pPr marL="0" indent="0">
              <a:buNone/>
            </a:pPr>
            <a:endParaRPr lang="en-US" dirty="0"/>
          </a:p>
        </p:txBody>
      </p:sp>
      <p:sp>
        <p:nvSpPr>
          <p:cNvPr id="23" name="Content Placeholder 3">
            <a:extLst>
              <a:ext uri="{FF2B5EF4-FFF2-40B4-BE49-F238E27FC236}">
                <a16:creationId xmlns:a16="http://schemas.microsoft.com/office/drawing/2014/main" id="{BD84EAB6-A22D-4F47-9531-ED0E93B9DA5A}"/>
              </a:ext>
            </a:extLst>
          </p:cNvPr>
          <p:cNvSpPr txBox="1">
            <a:spLocks/>
          </p:cNvSpPr>
          <p:nvPr/>
        </p:nvSpPr>
        <p:spPr>
          <a:xfrm>
            <a:off x="4799309" y="5001277"/>
            <a:ext cx="3315913" cy="1282846"/>
          </a:xfrm>
          <a:prstGeom prst="rect">
            <a:avLst/>
          </a:prstGeom>
        </p:spPr>
        <p:txBody>
          <a:bodyPr/>
          <a:lstStyle>
            <a:lvl1pPr marL="233149"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Segoe UI Semilight" panose="020B0402040204020203" pitchFamily="34" charset="0"/>
              </a:defRPr>
            </a:lvl1pPr>
            <a:lvl2pPr marL="466298" marR="0" indent="-233149"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accent1"/>
                </a:solidFill>
                <a:latin typeface="Arial Nova" panose="020B0504020202020204" pitchFamily="34" charset="0"/>
                <a:ea typeface="+mn-ea"/>
                <a:cs typeface="+mn-cs"/>
              </a:defRPr>
            </a:lvl2pPr>
            <a:lvl3pPr marL="670304" marR="0" indent="-204005"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3pPr>
            <a:lvl4pPr marL="859738" marR="0" indent="-184576"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4pPr>
            <a:lvl5pPr marL="1044314" marR="0" indent="-171624" algn="l" defTabSz="951304"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accent1"/>
                </a:solidFill>
                <a:latin typeface="Arial Nova" panose="020B0504020202020204" pitchFamily="34" charset="0"/>
                <a:ea typeface="+mn-ea"/>
                <a:cs typeface="+mn-cs"/>
              </a:defRPr>
            </a:lvl5pPr>
            <a:lvl6pPr marL="2616084"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91737"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567389"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4043042" indent="-237826" algn="l" defTabSz="951304"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marL="0" indent="0">
              <a:buNone/>
            </a:pPr>
            <a:r>
              <a:rPr lang="en-US" b="1" dirty="0">
                <a:solidFill>
                  <a:schemeClr val="tx2"/>
                </a:solidFill>
              </a:rPr>
              <a:t>3</a:t>
            </a:r>
            <a:r>
              <a:rPr lang="en-US" b="1" dirty="0"/>
              <a:t>  Perf Anti-Patterns</a:t>
            </a:r>
          </a:p>
          <a:p>
            <a:pPr marL="287338" lvl="1" indent="0">
              <a:buNone/>
            </a:pPr>
            <a:r>
              <a:rPr lang="en-US" sz="1800" dirty="0">
                <a:solidFill>
                  <a:schemeClr val="tx1"/>
                </a:solidFill>
              </a:rPr>
              <a:t>Approaches the impede or limit performance.</a:t>
            </a:r>
          </a:p>
          <a:p>
            <a:pPr marL="0" indent="0">
              <a:buNone/>
            </a:pPr>
            <a:endParaRPr lang="en-US" dirty="0"/>
          </a:p>
        </p:txBody>
      </p:sp>
      <p:pic>
        <p:nvPicPr>
          <p:cNvPr id="4" name="Picture 3">
            <a:extLst>
              <a:ext uri="{FF2B5EF4-FFF2-40B4-BE49-F238E27FC236}">
                <a16:creationId xmlns:a16="http://schemas.microsoft.com/office/drawing/2014/main" id="{9057937D-6520-485B-8080-FB7259B664D8}"/>
              </a:ext>
            </a:extLst>
          </p:cNvPr>
          <p:cNvPicPr>
            <a:picLocks noChangeAspect="1"/>
          </p:cNvPicPr>
          <p:nvPr/>
        </p:nvPicPr>
        <p:blipFill rotWithShape="1">
          <a:blip r:embed="rId4"/>
          <a:srcRect l="34893" t="385" r="32121" b="385"/>
          <a:stretch/>
        </p:blipFill>
        <p:spPr>
          <a:xfrm flipH="1">
            <a:off x="-1" y="0"/>
            <a:ext cx="4491299" cy="6994524"/>
          </a:xfrm>
          <a:prstGeom prst="rect">
            <a:avLst/>
          </a:prstGeom>
          <a:noFill/>
        </p:spPr>
      </p:pic>
    </p:spTree>
    <p:custDataLst>
      <p:tags r:id="rId1"/>
    </p:custDataLst>
    <p:extLst>
      <p:ext uri="{BB962C8B-B14F-4D97-AF65-F5344CB8AC3E}">
        <p14:creationId xmlns:p14="http://schemas.microsoft.com/office/powerpoint/2010/main" val="17243373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40A6C7-F682-4695-A358-6A86B4FA124B}"/>
              </a:ext>
            </a:extLst>
          </p:cNvPr>
          <p:cNvSpPr>
            <a:spLocks noGrp="1"/>
          </p:cNvSpPr>
          <p:nvPr>
            <p:ph type="title"/>
          </p:nvPr>
        </p:nvSpPr>
        <p:spPr/>
        <p:txBody>
          <a:bodyPr/>
          <a:lstStyle/>
          <a:p>
            <a:r>
              <a:rPr lang="en-US" dirty="0"/>
              <a:t>Performance Patterns</a:t>
            </a:r>
          </a:p>
        </p:txBody>
      </p:sp>
    </p:spTree>
    <p:extLst>
      <p:ext uri="{BB962C8B-B14F-4D97-AF65-F5344CB8AC3E}">
        <p14:creationId xmlns:p14="http://schemas.microsoft.com/office/powerpoint/2010/main" val="1925346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E1899AE-2979-4E05-AC56-BA44B9D6B2B7}"/>
              </a:ext>
            </a:extLst>
          </p:cNvPr>
          <p:cNvSpPr>
            <a:spLocks noGrp="1"/>
          </p:cNvSpPr>
          <p:nvPr>
            <p:ph type="body" sz="quarter" idx="10"/>
          </p:nvPr>
        </p:nvSpPr>
        <p:spPr>
          <a:xfrm>
            <a:off x="273116" y="1173665"/>
            <a:ext cx="11885514" cy="2900602"/>
          </a:xfrm>
        </p:spPr>
        <p:txBody>
          <a:bodyPr/>
          <a:lstStyle/>
          <a:p>
            <a:pPr>
              <a:lnSpc>
                <a:spcPct val="100000"/>
              </a:lnSpc>
            </a:pPr>
            <a:r>
              <a:rPr lang="en-US" sz="2856" dirty="0"/>
              <a:t>Use result-set caching to improve query performance when the same queries are executed repeatedly against mainly static data. </a:t>
            </a:r>
          </a:p>
          <a:p>
            <a:pPr>
              <a:lnSpc>
                <a:spcPct val="100000"/>
              </a:lnSpc>
            </a:pPr>
            <a:r>
              <a:rPr lang="en-US" sz="2856" dirty="0"/>
              <a:t>Result-set cache is invalidated and refreshed when underlying table data changes or the query code changes</a:t>
            </a:r>
          </a:p>
          <a:p>
            <a:pPr>
              <a:lnSpc>
                <a:spcPct val="100000"/>
              </a:lnSpc>
            </a:pPr>
            <a:r>
              <a:rPr lang="en-US" sz="2856" dirty="0"/>
              <a:t>Result-set cache persists when SQL Pool is paused and resumed.</a:t>
            </a:r>
          </a:p>
          <a:p>
            <a:endParaRPr lang="en-US" sz="2856" dirty="0"/>
          </a:p>
        </p:txBody>
      </p:sp>
      <p:sp>
        <p:nvSpPr>
          <p:cNvPr id="3" name="Title 2">
            <a:extLst>
              <a:ext uri="{FF2B5EF4-FFF2-40B4-BE49-F238E27FC236}">
                <a16:creationId xmlns:a16="http://schemas.microsoft.com/office/drawing/2014/main" id="{0E64472F-6084-46EC-A165-7396C457B8E9}"/>
              </a:ext>
            </a:extLst>
          </p:cNvPr>
          <p:cNvSpPr>
            <a:spLocks noGrp="1"/>
          </p:cNvSpPr>
          <p:nvPr>
            <p:ph type="title"/>
          </p:nvPr>
        </p:nvSpPr>
        <p:spPr>
          <a:xfrm>
            <a:off x="275481" y="295274"/>
            <a:ext cx="11887878" cy="553998"/>
          </a:xfrm>
        </p:spPr>
        <p:txBody>
          <a:bodyPr/>
          <a:lstStyle/>
          <a:p>
            <a:r>
              <a:rPr lang="en-US" dirty="0"/>
              <a:t>Result set caching motivated</a:t>
            </a:r>
          </a:p>
        </p:txBody>
      </p:sp>
    </p:spTree>
    <p:extLst>
      <p:ext uri="{BB962C8B-B14F-4D97-AF65-F5344CB8AC3E}">
        <p14:creationId xmlns:p14="http://schemas.microsoft.com/office/powerpoint/2010/main" val="123781448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p:txBody>
          <a:bodyPr/>
          <a:lstStyle/>
          <a:p>
            <a:r>
              <a:rPr lang="en-US" dirty="0"/>
              <a:t>Result Set Cache</a:t>
            </a:r>
          </a:p>
        </p:txBody>
      </p:sp>
      <p:sp>
        <p:nvSpPr>
          <p:cNvPr id="8" name="Text Placeholder 7">
            <a:extLst>
              <a:ext uri="{FF2B5EF4-FFF2-40B4-BE49-F238E27FC236}">
                <a16:creationId xmlns:a16="http://schemas.microsoft.com/office/drawing/2014/main" id="{95853AD9-9C55-4C41-A047-8EDB2D23A339}"/>
              </a:ext>
            </a:extLst>
          </p:cNvPr>
          <p:cNvSpPr>
            <a:spLocks noGrp="1"/>
          </p:cNvSpPr>
          <p:nvPr>
            <p:ph type="body" sz="quarter" idx="10"/>
          </p:nvPr>
        </p:nvSpPr>
        <p:spPr>
          <a:xfrm>
            <a:off x="595915" y="1464074"/>
            <a:ext cx="11239464" cy="4332661"/>
          </a:xfrm>
        </p:spPr>
        <p:txBody>
          <a:bodyPr/>
          <a:lstStyle/>
          <a:p>
            <a:pPr marL="246102" marR="293379" indent="-233797" algn="just">
              <a:lnSpc>
                <a:spcPct val="90000"/>
              </a:lnSpc>
              <a:spcBef>
                <a:spcPts val="439"/>
              </a:spcBef>
              <a:buFont typeface="Arial"/>
              <a:buChar char="•"/>
              <a:tabLst>
                <a:tab pos="246750" algn="l"/>
              </a:tabLst>
            </a:pPr>
            <a:r>
              <a:rPr lang="en-US" spc="-10" dirty="0">
                <a:latin typeface="Calibri"/>
                <a:cs typeface="Calibri"/>
              </a:rPr>
              <a:t>Cache </a:t>
            </a:r>
            <a:r>
              <a:rPr lang="en-US" spc="-5" dirty="0">
                <a:latin typeface="Calibri"/>
                <a:cs typeface="Calibri"/>
              </a:rPr>
              <a:t>the </a:t>
            </a:r>
            <a:r>
              <a:rPr lang="en-US" spc="-10" dirty="0">
                <a:latin typeface="Calibri"/>
                <a:cs typeface="Calibri"/>
              </a:rPr>
              <a:t>results </a:t>
            </a:r>
            <a:r>
              <a:rPr lang="en-US" spc="-5" dirty="0">
                <a:latin typeface="Calibri"/>
                <a:cs typeface="Calibri"/>
              </a:rPr>
              <a:t>of a </a:t>
            </a:r>
            <a:r>
              <a:rPr lang="en-US" spc="-10" dirty="0">
                <a:latin typeface="Calibri"/>
                <a:cs typeface="Calibri"/>
              </a:rPr>
              <a:t>query </a:t>
            </a:r>
            <a:r>
              <a:rPr lang="en-US" spc="-5" dirty="0">
                <a:latin typeface="Calibri"/>
                <a:cs typeface="Calibri"/>
              </a:rPr>
              <a:t>in </a:t>
            </a:r>
            <a:r>
              <a:rPr lang="en-US" spc="-20" dirty="0">
                <a:latin typeface="Calibri"/>
                <a:cs typeface="Calibri"/>
              </a:rPr>
              <a:t>DW </a:t>
            </a:r>
            <a:r>
              <a:rPr lang="en-US" spc="-25" dirty="0">
                <a:latin typeface="Calibri"/>
                <a:cs typeface="Calibri"/>
              </a:rPr>
              <a:t>storage. </a:t>
            </a:r>
            <a:r>
              <a:rPr lang="en-US" spc="-5" dirty="0">
                <a:latin typeface="Calibri"/>
                <a:cs typeface="Calibri"/>
              </a:rPr>
              <a:t>This enables </a:t>
            </a:r>
            <a:r>
              <a:rPr lang="en-US" spc="-20" dirty="0">
                <a:latin typeface="Calibri"/>
                <a:cs typeface="Calibri"/>
              </a:rPr>
              <a:t>interactive  </a:t>
            </a:r>
            <a:r>
              <a:rPr lang="en-US" spc="-10" dirty="0">
                <a:latin typeface="Calibri"/>
                <a:cs typeface="Calibri"/>
              </a:rPr>
              <a:t>response </a:t>
            </a:r>
            <a:r>
              <a:rPr lang="en-US" spc="-5" dirty="0">
                <a:latin typeface="Calibri"/>
                <a:cs typeface="Calibri"/>
              </a:rPr>
              <a:t>times </a:t>
            </a:r>
            <a:r>
              <a:rPr lang="en-US" spc="-25" dirty="0">
                <a:latin typeface="Calibri"/>
                <a:cs typeface="Calibri"/>
              </a:rPr>
              <a:t>for </a:t>
            </a:r>
            <a:r>
              <a:rPr lang="en-US" spc="-15" dirty="0">
                <a:latin typeface="Calibri"/>
                <a:cs typeface="Calibri"/>
              </a:rPr>
              <a:t>repetitive </a:t>
            </a:r>
            <a:r>
              <a:rPr lang="en-US" spc="-10" dirty="0">
                <a:latin typeface="Calibri"/>
                <a:cs typeface="Calibri"/>
              </a:rPr>
              <a:t>queries </a:t>
            </a:r>
            <a:r>
              <a:rPr lang="en-US" spc="-15" dirty="0">
                <a:latin typeface="Calibri"/>
                <a:cs typeface="Calibri"/>
              </a:rPr>
              <a:t>against </a:t>
            </a:r>
            <a:r>
              <a:rPr lang="en-US" spc="-10" dirty="0">
                <a:latin typeface="Calibri"/>
                <a:cs typeface="Calibri"/>
              </a:rPr>
              <a:t>tables </a:t>
            </a:r>
            <a:r>
              <a:rPr lang="en-US" dirty="0">
                <a:latin typeface="Calibri"/>
                <a:cs typeface="Calibri"/>
              </a:rPr>
              <a:t>with </a:t>
            </a:r>
            <a:r>
              <a:rPr lang="en-US" spc="-15" dirty="0">
                <a:latin typeface="Calibri"/>
                <a:cs typeface="Calibri"/>
              </a:rPr>
              <a:t>infrequent  </a:t>
            </a:r>
            <a:r>
              <a:rPr lang="en-US" spc="-20" dirty="0">
                <a:latin typeface="Calibri"/>
                <a:cs typeface="Calibri"/>
              </a:rPr>
              <a:t>data</a:t>
            </a:r>
            <a:r>
              <a:rPr lang="en-US" spc="-5" dirty="0">
                <a:latin typeface="Calibri"/>
                <a:cs typeface="Calibri"/>
              </a:rPr>
              <a:t> changes.</a:t>
            </a:r>
            <a:endParaRPr lang="en-US" dirty="0">
              <a:latin typeface="Calibri"/>
              <a:cs typeface="Calibri"/>
            </a:endParaRPr>
          </a:p>
          <a:p>
            <a:pPr marL="246102" marR="161261" indent="-233797">
              <a:lnSpc>
                <a:spcPts val="3080"/>
              </a:lnSpc>
              <a:spcBef>
                <a:spcPts val="663"/>
              </a:spcBef>
              <a:buFont typeface="Arial"/>
              <a:buChar char="•"/>
              <a:tabLst>
                <a:tab pos="246750" algn="l"/>
              </a:tabLst>
            </a:pPr>
            <a:r>
              <a:rPr lang="en-US" spc="-10" dirty="0">
                <a:latin typeface="Calibri"/>
                <a:cs typeface="Calibri"/>
              </a:rPr>
              <a:t>The result-set cache </a:t>
            </a:r>
            <a:r>
              <a:rPr lang="en-US" spc="-20" dirty="0">
                <a:latin typeface="Calibri"/>
                <a:cs typeface="Calibri"/>
              </a:rPr>
              <a:t>persists </a:t>
            </a:r>
            <a:r>
              <a:rPr lang="en-US" spc="-15" dirty="0">
                <a:latin typeface="Calibri"/>
                <a:cs typeface="Calibri"/>
              </a:rPr>
              <a:t>even </a:t>
            </a:r>
            <a:r>
              <a:rPr lang="en-US" spc="-5" dirty="0">
                <a:latin typeface="Calibri"/>
                <a:cs typeface="Calibri"/>
              </a:rPr>
              <a:t>if a </a:t>
            </a:r>
            <a:r>
              <a:rPr lang="en-US" spc="-25" dirty="0">
                <a:latin typeface="Calibri"/>
                <a:cs typeface="Calibri"/>
              </a:rPr>
              <a:t>data </a:t>
            </a:r>
            <a:r>
              <a:rPr lang="en-US" spc="-15" dirty="0">
                <a:latin typeface="Calibri"/>
                <a:cs typeface="Calibri"/>
              </a:rPr>
              <a:t>warehouse </a:t>
            </a:r>
            <a:r>
              <a:rPr lang="en-US" spc="-5" dirty="0">
                <a:latin typeface="Calibri"/>
                <a:cs typeface="Calibri"/>
              </a:rPr>
              <a:t>is </a:t>
            </a:r>
            <a:r>
              <a:rPr lang="en-US" spc="-10" dirty="0">
                <a:latin typeface="Calibri"/>
                <a:cs typeface="Calibri"/>
              </a:rPr>
              <a:t>paused </a:t>
            </a:r>
            <a:r>
              <a:rPr lang="en-US" spc="-5" dirty="0">
                <a:latin typeface="Calibri"/>
                <a:cs typeface="Calibri"/>
              </a:rPr>
              <a:t>and  </a:t>
            </a:r>
            <a:r>
              <a:rPr lang="en-US" spc="-10" dirty="0">
                <a:latin typeface="Calibri"/>
                <a:cs typeface="Calibri"/>
              </a:rPr>
              <a:t>resumed</a:t>
            </a:r>
            <a:r>
              <a:rPr lang="en-US" spc="5" dirty="0">
                <a:latin typeface="Calibri"/>
                <a:cs typeface="Calibri"/>
              </a:rPr>
              <a:t> </a:t>
            </a:r>
            <a:r>
              <a:rPr lang="en-US" spc="-61" dirty="0">
                <a:latin typeface="Calibri"/>
                <a:cs typeface="Calibri"/>
              </a:rPr>
              <a:t>later.</a:t>
            </a:r>
            <a:endParaRPr lang="en-US" dirty="0">
              <a:latin typeface="Calibri"/>
              <a:cs typeface="Calibri"/>
            </a:endParaRPr>
          </a:p>
          <a:p>
            <a:pPr marL="246102" marR="85488" indent="-233797">
              <a:lnSpc>
                <a:spcPts val="3080"/>
              </a:lnSpc>
              <a:spcBef>
                <a:spcPts val="622"/>
              </a:spcBef>
              <a:buFont typeface="Arial"/>
              <a:buChar char="•"/>
              <a:tabLst>
                <a:tab pos="246750" algn="l"/>
              </a:tabLst>
            </a:pPr>
            <a:r>
              <a:rPr lang="en-US" spc="-5" dirty="0">
                <a:latin typeface="Calibri"/>
                <a:cs typeface="Calibri"/>
              </a:rPr>
              <a:t>Query </a:t>
            </a:r>
            <a:r>
              <a:rPr lang="en-US" spc="-10" dirty="0">
                <a:latin typeface="Calibri"/>
                <a:cs typeface="Calibri"/>
              </a:rPr>
              <a:t>cache </a:t>
            </a:r>
            <a:r>
              <a:rPr lang="en-US" spc="-5" dirty="0">
                <a:latin typeface="Calibri"/>
                <a:cs typeface="Calibri"/>
              </a:rPr>
              <a:t>is </a:t>
            </a:r>
            <a:r>
              <a:rPr lang="en-US" spc="-20" dirty="0">
                <a:latin typeface="Calibri"/>
                <a:cs typeface="Calibri"/>
              </a:rPr>
              <a:t>invalidated </a:t>
            </a:r>
            <a:r>
              <a:rPr lang="en-US" spc="-5" dirty="0">
                <a:latin typeface="Calibri"/>
                <a:cs typeface="Calibri"/>
              </a:rPr>
              <a:t>and </a:t>
            </a:r>
            <a:r>
              <a:rPr lang="en-US" spc="-15" dirty="0">
                <a:latin typeface="Calibri"/>
                <a:cs typeface="Calibri"/>
              </a:rPr>
              <a:t>refreshed </a:t>
            </a:r>
            <a:r>
              <a:rPr lang="en-US" spc="-5" dirty="0">
                <a:latin typeface="Calibri"/>
                <a:cs typeface="Calibri"/>
              </a:rPr>
              <a:t>when </a:t>
            </a:r>
            <a:r>
              <a:rPr lang="en-US" spc="-10" dirty="0">
                <a:latin typeface="Calibri"/>
                <a:cs typeface="Calibri"/>
              </a:rPr>
              <a:t>underlying table </a:t>
            </a:r>
            <a:r>
              <a:rPr lang="en-US" spc="-25" dirty="0">
                <a:latin typeface="Calibri"/>
                <a:cs typeface="Calibri"/>
              </a:rPr>
              <a:t>data  </a:t>
            </a:r>
            <a:r>
              <a:rPr lang="en-US" spc="-5" dirty="0">
                <a:latin typeface="Calibri"/>
                <a:cs typeface="Calibri"/>
              </a:rPr>
              <a:t>or </a:t>
            </a:r>
            <a:r>
              <a:rPr lang="en-US" spc="-10" dirty="0">
                <a:latin typeface="Calibri"/>
                <a:cs typeface="Calibri"/>
              </a:rPr>
              <a:t>query code</a:t>
            </a:r>
            <a:r>
              <a:rPr lang="en-US" spc="25" dirty="0">
                <a:latin typeface="Calibri"/>
                <a:cs typeface="Calibri"/>
              </a:rPr>
              <a:t> </a:t>
            </a:r>
            <a:r>
              <a:rPr lang="en-US" spc="-5" dirty="0">
                <a:latin typeface="Calibri"/>
                <a:cs typeface="Calibri"/>
              </a:rPr>
              <a:t>changes.</a:t>
            </a:r>
            <a:endParaRPr lang="en-US" dirty="0">
              <a:latin typeface="Calibri"/>
              <a:cs typeface="Calibri"/>
            </a:endParaRPr>
          </a:p>
          <a:p>
            <a:pPr marL="246102" marR="5181" indent="-233797">
              <a:lnSpc>
                <a:spcPts val="3090"/>
              </a:lnSpc>
              <a:spcBef>
                <a:spcPts val="612"/>
              </a:spcBef>
              <a:buFont typeface="Arial"/>
              <a:buChar char="•"/>
              <a:tabLst>
                <a:tab pos="246750" algn="l"/>
              </a:tabLst>
            </a:pPr>
            <a:r>
              <a:rPr lang="en-US" spc="-10" dirty="0">
                <a:latin typeface="Calibri"/>
                <a:cs typeface="Calibri"/>
              </a:rPr>
              <a:t>Result </a:t>
            </a:r>
            <a:r>
              <a:rPr lang="en-US" spc="-5" dirty="0">
                <a:latin typeface="Calibri"/>
                <a:cs typeface="Calibri"/>
              </a:rPr>
              <a:t>cache is </a:t>
            </a:r>
            <a:r>
              <a:rPr lang="en-US" spc="-10" dirty="0">
                <a:latin typeface="Calibri"/>
                <a:cs typeface="Calibri"/>
              </a:rPr>
              <a:t>evicted regularly </a:t>
            </a:r>
            <a:r>
              <a:rPr lang="en-US" spc="-5" dirty="0">
                <a:latin typeface="Calibri"/>
                <a:cs typeface="Calibri"/>
              </a:rPr>
              <a:t>based on a </a:t>
            </a:r>
            <a:r>
              <a:rPr lang="en-US" spc="-15" dirty="0">
                <a:latin typeface="Calibri"/>
                <a:cs typeface="Calibri"/>
              </a:rPr>
              <a:t>time-aware </a:t>
            </a:r>
            <a:r>
              <a:rPr lang="en-US" spc="-10" dirty="0">
                <a:latin typeface="Calibri"/>
                <a:cs typeface="Calibri"/>
              </a:rPr>
              <a:t>least </a:t>
            </a:r>
            <a:r>
              <a:rPr lang="en-US" spc="-15" dirty="0">
                <a:latin typeface="Calibri"/>
                <a:cs typeface="Calibri"/>
              </a:rPr>
              <a:t>recently  </a:t>
            </a:r>
            <a:r>
              <a:rPr lang="en-US" spc="-10" dirty="0">
                <a:latin typeface="Calibri"/>
                <a:cs typeface="Calibri"/>
              </a:rPr>
              <a:t>used algorithm</a:t>
            </a:r>
            <a:r>
              <a:rPr lang="en-US" spc="31" dirty="0">
                <a:latin typeface="Calibri"/>
                <a:cs typeface="Calibri"/>
              </a:rPr>
              <a:t> </a:t>
            </a:r>
            <a:r>
              <a:rPr lang="en-US" spc="-5" dirty="0">
                <a:latin typeface="Calibri"/>
                <a:cs typeface="Calibri"/>
              </a:rPr>
              <a:t>(TLRU).</a:t>
            </a:r>
            <a:endParaRPr lang="en-US" dirty="0">
              <a:latin typeface="Calibri"/>
              <a:cs typeface="Calibri"/>
            </a:endParaRPr>
          </a:p>
          <a:p>
            <a:endParaRPr lang="en-US"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EE837E0-6E4D-4D17-970F-7495754CF0C8}"/>
              </a:ext>
            </a:extLst>
          </p:cNvPr>
          <p:cNvSpPr>
            <a:spLocks noGrp="1"/>
          </p:cNvSpPr>
          <p:nvPr>
            <p:ph type="body" sz="quarter" idx="10"/>
          </p:nvPr>
        </p:nvSpPr>
        <p:spPr>
          <a:xfrm>
            <a:off x="448582" y="1142880"/>
            <a:ext cx="6257285" cy="5166671"/>
          </a:xfrm>
        </p:spPr>
        <p:txBody>
          <a:bodyPr/>
          <a:lstStyle/>
          <a:p>
            <a:r>
              <a:rPr lang="en-US" dirty="0">
                <a:solidFill>
                  <a:schemeClr val="tx2"/>
                </a:solidFill>
              </a:rPr>
              <a:t>Overview</a:t>
            </a:r>
          </a:p>
          <a:p>
            <a:pPr>
              <a:lnSpc>
                <a:spcPct val="100000"/>
              </a:lnSpc>
            </a:pPr>
            <a:r>
              <a:rPr lang="en-US" sz="1632" dirty="0">
                <a:latin typeface="+mn-lt"/>
              </a:rPr>
              <a:t>Cache the results of a query in SQL pool storage. This enables interactive response times for repetitive queries against tables with infrequent data changes.</a:t>
            </a:r>
          </a:p>
          <a:p>
            <a:pPr>
              <a:lnSpc>
                <a:spcPct val="100000"/>
              </a:lnSpc>
            </a:pPr>
            <a:r>
              <a:rPr lang="en-US" sz="1632" dirty="0">
                <a:latin typeface="+mn-lt"/>
              </a:rPr>
              <a:t>The result-set cache persists even if SQL pool is paused and resumed later. </a:t>
            </a:r>
          </a:p>
          <a:p>
            <a:pPr>
              <a:lnSpc>
                <a:spcPct val="100000"/>
              </a:lnSpc>
            </a:pPr>
            <a:r>
              <a:rPr lang="en-US" sz="1632" dirty="0">
                <a:latin typeface="+mn-lt"/>
              </a:rPr>
              <a:t>Query cache is invalidated and refreshed when underlying table data or query code changes.</a:t>
            </a:r>
          </a:p>
          <a:p>
            <a:pPr>
              <a:lnSpc>
                <a:spcPct val="100000"/>
              </a:lnSpc>
            </a:pPr>
            <a:r>
              <a:rPr lang="en-US" sz="1632" dirty="0">
                <a:latin typeface="+mn-lt"/>
              </a:rPr>
              <a:t>Result cache is evicted regularly based on a time-aware least recently used algorithm (TLRU). </a:t>
            </a:r>
          </a:p>
          <a:p>
            <a:pPr>
              <a:spcBef>
                <a:spcPts val="612"/>
              </a:spcBef>
            </a:pPr>
            <a:endParaRPr lang="en-US" sz="1632" dirty="0">
              <a:latin typeface="+mn-lt"/>
            </a:endParaRPr>
          </a:p>
          <a:p>
            <a:pPr>
              <a:spcBef>
                <a:spcPts val="612"/>
              </a:spcBef>
            </a:pPr>
            <a:r>
              <a:rPr lang="en-US" dirty="0">
                <a:solidFill>
                  <a:schemeClr val="tx2"/>
                </a:solidFill>
              </a:rPr>
              <a:t>Benefits</a:t>
            </a:r>
          </a:p>
          <a:p>
            <a:pPr>
              <a:lnSpc>
                <a:spcPct val="100000"/>
              </a:lnSpc>
            </a:pPr>
            <a:r>
              <a:rPr lang="en-US" sz="1632" dirty="0">
                <a:latin typeface="+mn-lt"/>
              </a:rPr>
              <a:t>Enhances performance when same result is requested repetitively</a:t>
            </a:r>
          </a:p>
          <a:p>
            <a:pPr>
              <a:lnSpc>
                <a:spcPct val="100000"/>
              </a:lnSpc>
            </a:pPr>
            <a:r>
              <a:rPr lang="en-US" sz="1632" dirty="0">
                <a:latin typeface="+mn-lt"/>
              </a:rPr>
              <a:t>Reduced load on server for repeated queries</a:t>
            </a:r>
          </a:p>
          <a:p>
            <a:pPr>
              <a:lnSpc>
                <a:spcPct val="100000"/>
              </a:lnSpc>
            </a:pPr>
            <a:r>
              <a:rPr lang="en-US" sz="1632" dirty="0">
                <a:latin typeface="+mn-lt"/>
              </a:rPr>
              <a:t>Offers monitoring of query execution with a result cache hit or miss</a:t>
            </a:r>
          </a:p>
          <a:p>
            <a:pPr>
              <a:spcBef>
                <a:spcPts val="612"/>
              </a:spcBef>
            </a:pPr>
            <a:endParaRPr lang="en-US" sz="1632" dirty="0">
              <a:latin typeface="+mn-lt"/>
            </a:endParaRPr>
          </a:p>
        </p:txBody>
      </p:sp>
      <p:sp>
        <p:nvSpPr>
          <p:cNvPr id="5" name="Title 4">
            <a:extLst>
              <a:ext uri="{FF2B5EF4-FFF2-40B4-BE49-F238E27FC236}">
                <a16:creationId xmlns:a16="http://schemas.microsoft.com/office/drawing/2014/main" id="{015E709C-6200-42FB-8AEB-8E9643EAE24D}"/>
              </a:ext>
            </a:extLst>
          </p:cNvPr>
          <p:cNvSpPr>
            <a:spLocks noGrp="1"/>
          </p:cNvSpPr>
          <p:nvPr>
            <p:ph type="title"/>
          </p:nvPr>
        </p:nvSpPr>
        <p:spPr/>
        <p:txBody>
          <a:bodyPr/>
          <a:lstStyle/>
          <a:p>
            <a:r>
              <a:rPr lang="en-US"/>
              <a:t>Result-set caching</a:t>
            </a:r>
          </a:p>
        </p:txBody>
      </p:sp>
      <p:sp>
        <p:nvSpPr>
          <p:cNvPr id="9" name="Rectangle 8">
            <a:extLst>
              <a:ext uri="{FF2B5EF4-FFF2-40B4-BE49-F238E27FC236}">
                <a16:creationId xmlns:a16="http://schemas.microsoft.com/office/drawing/2014/main" id="{660A19E2-2191-462A-818B-B5638294454C}"/>
              </a:ext>
            </a:extLst>
          </p:cNvPr>
          <p:cNvSpPr/>
          <p:nvPr/>
        </p:nvSpPr>
        <p:spPr>
          <a:xfrm>
            <a:off x="7000118" y="1142880"/>
            <a:ext cx="5256490" cy="4513280"/>
          </a:xfrm>
          <a:prstGeom prst="rect">
            <a:avLst/>
          </a:prstGeom>
          <a:ln>
            <a:solidFill>
              <a:schemeClr val="bg2">
                <a:lumMod val="50000"/>
              </a:schemeClr>
            </a:solidFill>
          </a:ln>
        </p:spPr>
        <p:txBody>
          <a:bodyPr wrap="square">
            <a:spAutoFit/>
          </a:bodyPr>
          <a:lstStyle/>
          <a:p>
            <a:pPr defTabSz="932597">
              <a:defRPr/>
            </a:pPr>
            <a:r>
              <a:rPr lang="en-US" sz="1224" kern="0" dirty="0">
                <a:solidFill>
                  <a:srgbClr val="008000"/>
                </a:solidFill>
                <a:latin typeface="Calibri" panose="020F0502020204030204" pitchFamily="34" charset="0"/>
                <a:cs typeface="Calibri" panose="020F0502020204030204" pitchFamily="34" charset="0"/>
              </a:rPr>
              <a:t>-- Turn on/off result-set caching for a database</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8000"/>
                </a:solidFill>
                <a:latin typeface="Calibri" panose="020F0502020204030204" pitchFamily="34" charset="0"/>
                <a:cs typeface="Calibri" panose="020F0502020204030204" pitchFamily="34" charset="0"/>
              </a:rPr>
              <a:t>-- Must be run on the MASTER database</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00FF"/>
                </a:solidFill>
                <a:latin typeface="Calibri" panose="020F0502020204030204" pitchFamily="34" charset="0"/>
                <a:cs typeface="Calibri" panose="020F0502020204030204" pitchFamily="34" charset="0"/>
              </a:rPr>
              <a:t>ALTER DATABASE </a:t>
            </a:r>
            <a:r>
              <a:rPr lang="en-US" sz="1224" kern="0" dirty="0">
                <a:solidFill>
                  <a:srgbClr val="000000"/>
                </a:solidFill>
                <a:latin typeface="Calibri" panose="020F0502020204030204" pitchFamily="34" charset="0"/>
                <a:cs typeface="Calibri" panose="020F0502020204030204" pitchFamily="34" charset="0"/>
              </a:rPr>
              <a:t>{</a:t>
            </a:r>
            <a:r>
              <a:rPr lang="en-US" sz="1224" kern="0" dirty="0" err="1">
                <a:solidFill>
                  <a:srgbClr val="000000"/>
                </a:solidFill>
                <a:latin typeface="Calibri" panose="020F0502020204030204" pitchFamily="34" charset="0"/>
                <a:cs typeface="Calibri" panose="020F0502020204030204" pitchFamily="34" charset="0"/>
              </a:rPr>
              <a:t>database_name</a:t>
            </a:r>
            <a:r>
              <a:rPr lang="en-US" sz="1224" kern="0" dirty="0">
                <a:solidFill>
                  <a:srgbClr val="000000"/>
                </a:solidFill>
                <a:latin typeface="Calibri" panose="020F0502020204030204" pitchFamily="34" charset="0"/>
                <a:cs typeface="Calibri" panose="020F0502020204030204" pitchFamily="34" charset="0"/>
              </a:rPr>
              <a:t>}  </a:t>
            </a:r>
          </a:p>
          <a:p>
            <a:pPr defTabSz="932597">
              <a:defRPr/>
            </a:pPr>
            <a:r>
              <a:rPr lang="en-US" sz="1224" kern="0" dirty="0">
                <a:solidFill>
                  <a:srgbClr val="0000FF"/>
                </a:solidFill>
                <a:latin typeface="Calibri" panose="020F0502020204030204" pitchFamily="34" charset="0"/>
                <a:cs typeface="Calibri" panose="020F0502020204030204" pitchFamily="34" charset="0"/>
              </a:rPr>
              <a:t>SET RESULT_SET_CACHING</a:t>
            </a:r>
            <a:r>
              <a:rPr lang="en-US" sz="1224" kern="0" dirty="0">
                <a:solidFill>
                  <a:srgbClr val="000000"/>
                </a:solidFill>
                <a:latin typeface="Calibri" panose="020F0502020204030204" pitchFamily="34" charset="0"/>
                <a:cs typeface="Calibri" panose="020F0502020204030204" pitchFamily="34" charset="0"/>
              </a:rPr>
              <a:t> { ON | OFF }</a:t>
            </a:r>
          </a:p>
          <a:p>
            <a:pPr defTabSz="932597">
              <a:defRPr/>
            </a:pPr>
            <a:endParaRPr lang="en-US" sz="1224" kern="0" dirty="0">
              <a:solidFill>
                <a:srgbClr val="008000"/>
              </a:solidFill>
              <a:latin typeface="Calibri" panose="020F0502020204030204" pitchFamily="34" charset="0"/>
              <a:cs typeface="Calibri" panose="020F0502020204030204" pitchFamily="34" charset="0"/>
            </a:endParaRPr>
          </a:p>
          <a:p>
            <a:pPr defTabSz="932597">
              <a:defRPr/>
            </a:pPr>
            <a:r>
              <a:rPr lang="en-US" sz="1224" kern="0" dirty="0">
                <a:solidFill>
                  <a:srgbClr val="008000"/>
                </a:solidFill>
                <a:latin typeface="Calibri" panose="020F0502020204030204" pitchFamily="34" charset="0"/>
                <a:cs typeface="Calibri" panose="020F0502020204030204" pitchFamily="34" charset="0"/>
              </a:rPr>
              <a:t>-- Turn on/off result-set caching for a client session  </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8000"/>
                </a:solidFill>
                <a:latin typeface="Calibri" panose="020F0502020204030204" pitchFamily="34" charset="0"/>
                <a:cs typeface="Calibri" panose="020F0502020204030204" pitchFamily="34" charset="0"/>
              </a:rPr>
              <a:t>-- Run on target Azure Synapse Analytics</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00FF"/>
                </a:solidFill>
                <a:latin typeface="Calibri" panose="020F0502020204030204" pitchFamily="34" charset="0"/>
                <a:cs typeface="Calibri" panose="020F0502020204030204" pitchFamily="34" charset="0"/>
              </a:rPr>
              <a:t>SET RESULT_SET_CACHING </a:t>
            </a:r>
            <a:r>
              <a:rPr lang="en-US" sz="1224" kern="0" dirty="0">
                <a:solidFill>
                  <a:srgbClr val="000000"/>
                </a:solidFill>
                <a:latin typeface="Calibri" panose="020F0502020204030204" pitchFamily="34" charset="0"/>
                <a:cs typeface="Calibri" panose="020F0502020204030204" pitchFamily="34" charset="0"/>
              </a:rPr>
              <a:t>{ON | OFF}   </a:t>
            </a:r>
          </a:p>
          <a:p>
            <a:pPr defTabSz="932597">
              <a:defRPr/>
            </a:pP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8000"/>
                </a:solidFill>
                <a:latin typeface="Calibri" panose="020F0502020204030204" pitchFamily="34" charset="0"/>
                <a:cs typeface="Calibri" panose="020F0502020204030204" pitchFamily="34" charset="0"/>
              </a:rPr>
              <a:t>-- Check result-set caching setting for a database</a:t>
            </a:r>
          </a:p>
          <a:p>
            <a:pPr lvl="0">
              <a:defRPr/>
            </a:pPr>
            <a:r>
              <a:rPr lang="en-US" sz="1224" kern="0" dirty="0">
                <a:solidFill>
                  <a:srgbClr val="008000"/>
                </a:solidFill>
                <a:latin typeface="Calibri" panose="020F0502020204030204" pitchFamily="34" charset="0"/>
                <a:cs typeface="Calibri" panose="020F0502020204030204" pitchFamily="34" charset="0"/>
              </a:rPr>
              <a:t>-- Run on target Azure Synapse Analytics</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00FF"/>
                </a:solidFill>
                <a:latin typeface="Calibri" panose="020F0502020204030204" pitchFamily="34" charset="0"/>
                <a:cs typeface="Calibri" panose="020F0502020204030204" pitchFamily="34" charset="0"/>
              </a:rPr>
              <a:t>SELECT </a:t>
            </a:r>
            <a:r>
              <a:rPr lang="en-US" sz="1224" kern="0" dirty="0" err="1">
                <a:solidFill>
                  <a:srgbClr val="000000"/>
                </a:solidFill>
                <a:latin typeface="Calibri" panose="020F0502020204030204" pitchFamily="34" charset="0"/>
                <a:cs typeface="Calibri" panose="020F0502020204030204" pitchFamily="34" charset="0"/>
              </a:rPr>
              <a:t>is_result_set_caching_on</a:t>
            </a:r>
            <a:endParaRPr lang="en-US" sz="1224" kern="0" dirty="0">
              <a:solidFill>
                <a:srgbClr val="0000FF"/>
              </a:solidFill>
              <a:latin typeface="Calibri" panose="020F0502020204030204" pitchFamily="34" charset="0"/>
              <a:cs typeface="Calibri" panose="020F0502020204030204" pitchFamily="34" charset="0"/>
            </a:endParaRPr>
          </a:p>
          <a:p>
            <a:pPr defTabSz="932597">
              <a:defRPr/>
            </a:pPr>
            <a:r>
              <a:rPr lang="en-US" sz="1224" kern="0" dirty="0">
                <a:solidFill>
                  <a:srgbClr val="0000FF"/>
                </a:solidFill>
                <a:latin typeface="Calibri" panose="020F0502020204030204" pitchFamily="34" charset="0"/>
                <a:cs typeface="Calibri" panose="020F0502020204030204" pitchFamily="34" charset="0"/>
              </a:rPr>
              <a:t>FROM   </a:t>
            </a:r>
            <a:r>
              <a:rPr lang="en-US" sz="1224" kern="0" dirty="0" err="1">
                <a:solidFill>
                  <a:srgbClr val="000000"/>
                </a:solidFill>
                <a:latin typeface="Calibri" panose="020F0502020204030204" pitchFamily="34" charset="0"/>
                <a:cs typeface="Calibri" panose="020F0502020204030204" pitchFamily="34" charset="0"/>
              </a:rPr>
              <a:t>sys.databases</a:t>
            </a:r>
            <a:endParaRPr lang="en-US" sz="1224" kern="0" dirty="0">
              <a:solidFill>
                <a:srgbClr val="0000FF"/>
              </a:solidFill>
              <a:latin typeface="Calibri" panose="020F0502020204030204" pitchFamily="34" charset="0"/>
              <a:cs typeface="Calibri" panose="020F0502020204030204" pitchFamily="34" charset="0"/>
            </a:endParaRPr>
          </a:p>
          <a:p>
            <a:pPr defTabSz="932597">
              <a:defRPr/>
            </a:pPr>
            <a:r>
              <a:rPr lang="en-US" sz="1224" kern="0" dirty="0">
                <a:solidFill>
                  <a:srgbClr val="0000FF"/>
                </a:solidFill>
                <a:latin typeface="Calibri" panose="020F0502020204030204" pitchFamily="34" charset="0"/>
                <a:cs typeface="Calibri" panose="020F0502020204030204" pitchFamily="34" charset="0"/>
              </a:rPr>
              <a:t>WHERE  </a:t>
            </a:r>
            <a:r>
              <a:rPr lang="en-US" sz="1224" kern="0" dirty="0">
                <a:solidFill>
                  <a:srgbClr val="000000"/>
                </a:solidFill>
                <a:latin typeface="Calibri" panose="020F0502020204030204" pitchFamily="34" charset="0"/>
                <a:cs typeface="Calibri" panose="020F0502020204030204" pitchFamily="34" charset="0"/>
              </a:rPr>
              <a:t>name = {</a:t>
            </a:r>
            <a:r>
              <a:rPr lang="en-US" sz="1224" kern="0" dirty="0" err="1">
                <a:solidFill>
                  <a:srgbClr val="000000"/>
                </a:solidFill>
                <a:latin typeface="Calibri" panose="020F0502020204030204" pitchFamily="34" charset="0"/>
                <a:cs typeface="Calibri" panose="020F0502020204030204" pitchFamily="34" charset="0"/>
              </a:rPr>
              <a:t>database_name</a:t>
            </a:r>
            <a:r>
              <a:rPr lang="en-US" sz="1224" kern="0" dirty="0">
                <a:solidFill>
                  <a:srgbClr val="000000"/>
                </a:solidFill>
                <a:latin typeface="Calibri" panose="020F0502020204030204" pitchFamily="34" charset="0"/>
                <a:cs typeface="Calibri" panose="020F0502020204030204" pitchFamily="34" charset="0"/>
              </a:rPr>
              <a:t>}</a:t>
            </a:r>
          </a:p>
          <a:p>
            <a:pPr defTabSz="932597">
              <a:defRPr/>
            </a:pP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8000"/>
                </a:solidFill>
                <a:latin typeface="Calibri" panose="020F0502020204030204" pitchFamily="34" charset="0"/>
                <a:cs typeface="Calibri" panose="020F0502020204030204" pitchFamily="34" charset="0"/>
              </a:rPr>
              <a:t>-- Return all query requests with cache hits</a:t>
            </a:r>
          </a:p>
          <a:p>
            <a:pPr defTabSz="932597">
              <a:defRPr/>
            </a:pPr>
            <a:r>
              <a:rPr lang="en-US" sz="1224" kern="0" dirty="0">
                <a:solidFill>
                  <a:srgbClr val="008000"/>
                </a:solidFill>
                <a:latin typeface="Calibri" panose="020F0502020204030204" pitchFamily="34" charset="0"/>
                <a:cs typeface="Calibri" panose="020F0502020204030204" pitchFamily="34" charset="0"/>
              </a:rPr>
              <a:t>-- Run on target data warehouse</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r>
              <a:rPr lang="en-US" sz="1224" kern="0" dirty="0">
                <a:solidFill>
                  <a:srgbClr val="0000FF"/>
                </a:solidFill>
                <a:latin typeface="Calibri" panose="020F0502020204030204" pitchFamily="34" charset="0"/>
                <a:cs typeface="Calibri" panose="020F0502020204030204" pitchFamily="34" charset="0"/>
              </a:rPr>
              <a:t>SELECT </a:t>
            </a:r>
            <a:r>
              <a:rPr lang="en-US" sz="1224" kern="0" dirty="0">
                <a:solidFill>
                  <a:srgbClr val="000000"/>
                </a:solidFill>
                <a:latin typeface="Calibri" panose="020F0502020204030204" pitchFamily="34" charset="0"/>
                <a:cs typeface="Calibri" panose="020F0502020204030204" pitchFamily="34" charset="0"/>
              </a:rPr>
              <a:t>*</a:t>
            </a:r>
            <a:endParaRPr lang="en-US" sz="1224" kern="0" dirty="0">
              <a:solidFill>
                <a:srgbClr val="0000FF"/>
              </a:solidFill>
              <a:latin typeface="Calibri" panose="020F0502020204030204" pitchFamily="34" charset="0"/>
              <a:cs typeface="Calibri" panose="020F0502020204030204" pitchFamily="34" charset="0"/>
            </a:endParaRPr>
          </a:p>
          <a:p>
            <a:pPr defTabSz="932597">
              <a:defRPr/>
            </a:pPr>
            <a:r>
              <a:rPr lang="en-US" sz="1224" kern="0" dirty="0">
                <a:solidFill>
                  <a:srgbClr val="0000FF"/>
                </a:solidFill>
                <a:latin typeface="Calibri" panose="020F0502020204030204" pitchFamily="34" charset="0"/>
                <a:cs typeface="Calibri" panose="020F0502020204030204" pitchFamily="34" charset="0"/>
              </a:rPr>
              <a:t>FROM   </a:t>
            </a:r>
            <a:r>
              <a:rPr lang="en-US" sz="1224" kern="0" dirty="0" err="1">
                <a:solidFill>
                  <a:srgbClr val="000000"/>
                </a:solidFill>
                <a:latin typeface="Calibri" panose="020F0502020204030204" pitchFamily="34" charset="0"/>
                <a:cs typeface="Calibri" panose="020F0502020204030204" pitchFamily="34" charset="0"/>
              </a:rPr>
              <a:t>sys.dm_pdw_request_steps</a:t>
            </a:r>
            <a:endParaRPr lang="en-US" sz="1224" kern="0" dirty="0">
              <a:solidFill>
                <a:srgbClr val="0000FF"/>
              </a:solidFill>
              <a:latin typeface="Calibri" panose="020F0502020204030204" pitchFamily="34" charset="0"/>
              <a:cs typeface="Calibri" panose="020F0502020204030204" pitchFamily="34" charset="0"/>
            </a:endParaRPr>
          </a:p>
          <a:p>
            <a:pPr defTabSz="932597">
              <a:defRPr/>
            </a:pPr>
            <a:r>
              <a:rPr lang="en-US" sz="1224" kern="0" dirty="0">
                <a:solidFill>
                  <a:srgbClr val="0000FF"/>
                </a:solidFill>
                <a:latin typeface="Calibri" panose="020F0502020204030204" pitchFamily="34" charset="0"/>
                <a:cs typeface="Calibri" panose="020F0502020204030204" pitchFamily="34" charset="0"/>
              </a:rPr>
              <a:t>WHERE  </a:t>
            </a:r>
            <a:r>
              <a:rPr lang="en-US" sz="1224" kern="0" dirty="0">
                <a:solidFill>
                  <a:srgbClr val="000000"/>
                </a:solidFill>
                <a:latin typeface="Calibri" panose="020F0502020204030204" pitchFamily="34" charset="0"/>
                <a:cs typeface="Calibri" panose="020F0502020204030204" pitchFamily="34" charset="0"/>
              </a:rPr>
              <a:t>command like </a:t>
            </a:r>
            <a:r>
              <a:rPr lang="en-US" sz="1224" dirty="0">
                <a:solidFill>
                  <a:srgbClr val="000000"/>
                </a:solidFill>
                <a:latin typeface="Calibri" panose="020F0502020204030204" pitchFamily="34" charset="0"/>
                <a:cs typeface="Calibri" panose="020F0502020204030204" pitchFamily="34" charset="0"/>
              </a:rPr>
              <a:t>'%</a:t>
            </a:r>
            <a:r>
              <a:rPr lang="en-US" sz="1224" dirty="0" err="1">
                <a:solidFill>
                  <a:srgbClr val="000000"/>
                </a:solidFill>
                <a:latin typeface="Calibri" panose="020F0502020204030204" pitchFamily="34" charset="0"/>
                <a:cs typeface="Calibri" panose="020F0502020204030204" pitchFamily="34" charset="0"/>
              </a:rPr>
              <a:t>DWResultCacheDb</a:t>
            </a:r>
            <a:r>
              <a:rPr lang="en-US" sz="1224" dirty="0">
                <a:solidFill>
                  <a:srgbClr val="000000"/>
                </a:solidFill>
                <a:latin typeface="Calibri" panose="020F0502020204030204" pitchFamily="34" charset="0"/>
                <a:cs typeface="Calibri" panose="020F0502020204030204" pitchFamily="34" charset="0"/>
              </a:rPr>
              <a:t>%' </a:t>
            </a:r>
          </a:p>
          <a:p>
            <a:pPr defTabSz="932597">
              <a:defRPr/>
            </a:pPr>
            <a:r>
              <a:rPr lang="en-US" sz="1224" dirty="0">
                <a:solidFill>
                  <a:srgbClr val="000000"/>
                </a:solidFill>
                <a:latin typeface="Calibri" panose="020F0502020204030204" pitchFamily="34" charset="0"/>
                <a:cs typeface="Calibri" panose="020F0502020204030204" pitchFamily="34" charset="0"/>
              </a:rPr>
              <a:t>       </a:t>
            </a:r>
            <a:r>
              <a:rPr lang="en-US" sz="1224" dirty="0">
                <a:solidFill>
                  <a:srgbClr val="0000FF"/>
                </a:solidFill>
                <a:latin typeface="Calibri" panose="020F0502020204030204" pitchFamily="34" charset="0"/>
                <a:cs typeface="Calibri" panose="020F0502020204030204" pitchFamily="34" charset="0"/>
              </a:rPr>
              <a:t>AND</a:t>
            </a:r>
            <a:r>
              <a:rPr lang="en-US" sz="1224" dirty="0">
                <a:solidFill>
                  <a:srgbClr val="000000"/>
                </a:solidFill>
                <a:latin typeface="Calibri" panose="020F0502020204030204" pitchFamily="34" charset="0"/>
                <a:cs typeface="Calibri" panose="020F0502020204030204" pitchFamily="34" charset="0"/>
              </a:rPr>
              <a:t> </a:t>
            </a:r>
            <a:r>
              <a:rPr lang="en-US" sz="1224" dirty="0" err="1">
                <a:solidFill>
                  <a:srgbClr val="000000"/>
                </a:solidFill>
                <a:latin typeface="Calibri" panose="020F0502020204030204" pitchFamily="34" charset="0"/>
                <a:cs typeface="Calibri" panose="020F0502020204030204" pitchFamily="34" charset="0"/>
              </a:rPr>
              <a:t>step_index</a:t>
            </a:r>
            <a:r>
              <a:rPr lang="en-US" sz="1224" dirty="0">
                <a:solidFill>
                  <a:srgbClr val="000000"/>
                </a:solidFill>
                <a:latin typeface="Calibri" panose="020F0502020204030204" pitchFamily="34" charset="0"/>
                <a:cs typeface="Calibri" panose="020F0502020204030204" pitchFamily="34" charset="0"/>
              </a:rPr>
              <a:t> = 0</a:t>
            </a:r>
            <a:endParaRPr lang="en-US" sz="1224" kern="0" dirty="0">
              <a:solidFill>
                <a:srgbClr val="000000"/>
              </a:solidFill>
              <a:latin typeface="Calibri" panose="020F0502020204030204" pitchFamily="34" charset="0"/>
              <a:cs typeface="Calibri" panose="020F0502020204030204" pitchFamily="34" charset="0"/>
            </a:endParaRPr>
          </a:p>
          <a:p>
            <a:pPr defTabSz="932597">
              <a:defRPr/>
            </a:pPr>
            <a:endParaRPr lang="en-US" sz="1224" kern="0" dirty="0">
              <a:solidFill>
                <a:srgbClr val="000000"/>
              </a:solidFill>
              <a:latin typeface="Calibri" panose="020F0502020204030204" pitchFamily="34" charset="0"/>
              <a:cs typeface="Calibri" panose="020F0502020204030204" pitchFamily="34" charset="0"/>
            </a:endParaRPr>
          </a:p>
          <a:p>
            <a:pPr defTabSz="932597">
              <a:defRPr/>
            </a:pPr>
            <a:endParaRPr lang="en-US" sz="1224" kern="0"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4713967"/>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DESIGN_ID_AZURE SOLUTIONS BUSINESS" val="Rx3Dzo7J"/>
  <p:tag name="ARTICULATE_DESIGN_ID_ANALYTICS SURGE" val="yY4AfhDE"/>
  <p:tag name="ARTICULATE_SLIDE_COUNT" val="68"/>
  <p:tag name="ARTICULATE_PROJECT_OPEN" val="0"/>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Analytics Surge">
  <a:themeElements>
    <a:clrScheme name="Analytics Surge">
      <a:dk1>
        <a:srgbClr val="1A1A1A"/>
      </a:dk1>
      <a:lt1>
        <a:srgbClr val="FFFFFF"/>
      </a:lt1>
      <a:dk2>
        <a:srgbClr val="3B2E58"/>
      </a:dk2>
      <a:lt2>
        <a:srgbClr val="F2F2F2"/>
      </a:lt2>
      <a:accent1>
        <a:srgbClr val="8661C5"/>
      </a:accent1>
      <a:accent2>
        <a:srgbClr val="D59DFF"/>
      </a:accent2>
      <a:accent3>
        <a:srgbClr val="243A5E"/>
      </a:accent3>
      <a:accent4>
        <a:srgbClr val="0078D4"/>
      </a:accent4>
      <a:accent5>
        <a:srgbClr val="50E6FF"/>
      </a:accent5>
      <a:accent6>
        <a:srgbClr val="505050"/>
      </a:accent6>
      <a:hlink>
        <a:srgbClr val="0078D4"/>
      </a:hlink>
      <a:folHlink>
        <a:srgbClr val="737373"/>
      </a:folHlink>
    </a:clrScheme>
    <a:fontScheme name="Analytics Surge">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M_White_2_Apr_2018.potx" id="{26C96195-5F97-4020-9126-CF0686EA703A}" vid="{6C9527AC-54B1-4985-B6C5-6491A04A83F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58024C6567C84081E25B892126C531" ma:contentTypeVersion="10" ma:contentTypeDescription="Create a new document." ma:contentTypeScope="" ma:versionID="2a6432daa0363d4330743904c5c3594d">
  <xsd:schema xmlns:xsd="http://www.w3.org/2001/XMLSchema" xmlns:xs="http://www.w3.org/2001/XMLSchema" xmlns:p="http://schemas.microsoft.com/office/2006/metadata/properties" xmlns:ns2="7a42ea66-c3dc-4710-b631-02025482a5dd" xmlns:ns3="dba1f193-0e30-4fc9-87d8-4653d789ea3e" targetNamespace="http://schemas.microsoft.com/office/2006/metadata/properties" ma:root="true" ma:fieldsID="af36c59d15cee7608acf327b9dcc5d7b" ns2:_="" ns3:_="">
    <xsd:import namespace="7a42ea66-c3dc-4710-b631-02025482a5dd"/>
    <xsd:import namespace="dba1f193-0e30-4fc9-87d8-4653d789ea3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Location"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42ea66-c3dc-4710-b631-02025482a5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ba1f193-0e30-4fc9-87d8-4653d789ea3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purl.org/dc/terms/"/>
    <ds:schemaRef ds:uri="http://schemas.openxmlformats.org/package/2006/metadata/core-properties"/>
    <ds:schemaRef ds:uri="7a42ea66-c3dc-4710-b631-02025482a5dd"/>
    <ds:schemaRef ds:uri="http://schemas.microsoft.com/office/2006/documentManagement/types"/>
    <ds:schemaRef ds:uri="dba1f193-0e30-4fc9-87d8-4653d789ea3e"/>
    <ds:schemaRef ds:uri="http://purl.org/dc/elements/1.1/"/>
    <ds:schemaRef ds:uri="http://www.w3.org/XML/1998/namespace"/>
    <ds:schemaRef ds:uri="http://schemas.microsoft.com/office/2006/metadata/properties"/>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E3BA28B8-135A-4B92-871F-F979B51D9C6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42ea66-c3dc-4710-b631-02025482a5dd"/>
    <ds:schemaRef ds:uri="dba1f193-0e30-4fc9-87d8-4653d789ea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Brand_template_16-9_Business_BLUE_2016_4</Template>
  <TotalTime>11032</TotalTime>
  <Words>3655</Words>
  <Application>Microsoft Office PowerPoint</Application>
  <PresentationFormat>Custom</PresentationFormat>
  <Paragraphs>626</Paragraphs>
  <Slides>26</Slides>
  <Notes>15</Notes>
  <HiddenSlides>3</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Arial</vt:lpstr>
      <vt:lpstr>Arial Nova</vt:lpstr>
      <vt:lpstr>Calibri</vt:lpstr>
      <vt:lpstr>Consolas</vt:lpstr>
      <vt:lpstr>Segoe UI</vt:lpstr>
      <vt:lpstr>Segoe UI Light</vt:lpstr>
      <vt:lpstr>Segoe UI Semibold</vt:lpstr>
      <vt:lpstr>Segoe UI Semilight</vt:lpstr>
      <vt:lpstr>Wingdings</vt:lpstr>
      <vt:lpstr>Analytics Surge</vt:lpstr>
      <vt:lpstr>Design Presentation: DW Optimization Part 2</vt:lpstr>
      <vt:lpstr>PowerPoint Presentation</vt:lpstr>
      <vt:lpstr>DW Optimization Part 2</vt:lpstr>
      <vt:lpstr>Topics Covered</vt:lpstr>
      <vt:lpstr>Agenda</vt:lpstr>
      <vt:lpstr>Performance Patterns</vt:lpstr>
      <vt:lpstr>Result set caching motivated</vt:lpstr>
      <vt:lpstr>Result Set Cache</vt:lpstr>
      <vt:lpstr>Result-set caching</vt:lpstr>
      <vt:lpstr>Result-set caching flow</vt:lpstr>
      <vt:lpstr>Materialized views</vt:lpstr>
      <vt:lpstr>Materialized views - example</vt:lpstr>
      <vt:lpstr>Materialized views - example</vt:lpstr>
      <vt:lpstr>Indexed (materialized) views - example</vt:lpstr>
      <vt:lpstr>Materialized views- Recommendations</vt:lpstr>
      <vt:lpstr>Materialized Views</vt:lpstr>
      <vt:lpstr>Index design</vt:lpstr>
      <vt:lpstr>Tables – Indexes</vt:lpstr>
      <vt:lpstr>SQL Analytics Columnstore Tables </vt:lpstr>
      <vt:lpstr>Ordered Clustered Columnstore Indexes</vt:lpstr>
      <vt:lpstr>Choosing the right index</vt:lpstr>
      <vt:lpstr>Ordered CCI</vt:lpstr>
      <vt:lpstr>Performance Anti-Patterns</vt:lpstr>
      <vt:lpstr>Too many indexes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brand template</dc:title>
  <dc:subject>&lt;Speech title here&gt;</dc:subject>
  <dc:creator>Guerilla Artist Collective</dc:creator>
  <dc:description>Template: Maryfj_x000d_
Formatting:_x000d_
Audience Type:</dc:description>
  <cp:lastModifiedBy>Zoiner Tejada</cp:lastModifiedBy>
  <cp:revision>235</cp:revision>
  <dcterms:created xsi:type="dcterms:W3CDTF">2016-03-10T00:17:44Z</dcterms:created>
  <dcterms:modified xsi:type="dcterms:W3CDTF">2020-04-29T19:47:16Z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0x010100DE58024C6567C84081E25B892126C531</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TaxKeyword">
    <vt:lpwstr/>
  </property>
  <property fmtid="{D5CDD505-2E9C-101B-9397-08002B2CF9AE}" pid="12" name="TaxCatchAll">
    <vt:lpwstr/>
  </property>
  <property fmtid="{D5CDD505-2E9C-101B-9397-08002B2CF9AE}" pid="13" name="TaxKeywordTaxHTField">
    <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v-damima@microsoft.com</vt:lpwstr>
  </property>
  <property fmtid="{D5CDD505-2E9C-101B-9397-08002B2CF9AE}" pid="17" name="MSIP_Label_f42aa342-8706-4288-bd11-ebb85995028c_SetDate">
    <vt:lpwstr>2017-11-03T13:52:25.0874008Z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y fmtid="{D5CDD505-2E9C-101B-9397-08002B2CF9AE}" pid="22" name="ArticulateGUID">
    <vt:lpwstr>1AC1F3CA-8A95-45AA-9747-9DBC21231F71</vt:lpwstr>
  </property>
  <property fmtid="{D5CDD505-2E9C-101B-9397-08002B2CF9AE}" pid="23" name="ArticulatePath">
    <vt:lpwstr>ASB_PPT_Template_06_26_19_v3</vt:lpwstr>
  </property>
</Properties>
</file>

<file path=docProps/thumbnail.jpeg>
</file>